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827" r:id="rId1"/>
  </p:sldMasterIdLst>
  <p:notesMasterIdLst>
    <p:notesMasterId r:id="rId202"/>
  </p:notesMasterIdLst>
  <p:sldIdLst>
    <p:sldId id="306" r:id="rId2"/>
    <p:sldId id="889" r:id="rId3"/>
    <p:sldId id="1223" r:id="rId4"/>
    <p:sldId id="884" r:id="rId5"/>
    <p:sldId id="885" r:id="rId6"/>
    <p:sldId id="1134" r:id="rId7"/>
    <p:sldId id="1135" r:id="rId8"/>
    <p:sldId id="1137" r:id="rId9"/>
    <p:sldId id="886" r:id="rId10"/>
    <p:sldId id="887" r:id="rId11"/>
    <p:sldId id="888" r:id="rId12"/>
    <p:sldId id="1190" r:id="rId13"/>
    <p:sldId id="720" r:id="rId14"/>
    <p:sldId id="891" r:id="rId15"/>
    <p:sldId id="1188" r:id="rId16"/>
    <p:sldId id="1191" r:id="rId17"/>
    <p:sldId id="1192" r:id="rId18"/>
    <p:sldId id="1194" r:id="rId19"/>
    <p:sldId id="1168" r:id="rId20"/>
    <p:sldId id="898" r:id="rId21"/>
    <p:sldId id="900" r:id="rId22"/>
    <p:sldId id="901" r:id="rId23"/>
    <p:sldId id="902" r:id="rId24"/>
    <p:sldId id="903" r:id="rId25"/>
    <p:sldId id="904" r:id="rId26"/>
    <p:sldId id="905" r:id="rId27"/>
    <p:sldId id="907" r:id="rId28"/>
    <p:sldId id="908" r:id="rId29"/>
    <p:sldId id="909" r:id="rId30"/>
    <p:sldId id="910" r:id="rId31"/>
    <p:sldId id="911" r:id="rId32"/>
    <p:sldId id="912" r:id="rId33"/>
    <p:sldId id="913" r:id="rId34"/>
    <p:sldId id="914" r:id="rId35"/>
    <p:sldId id="915" r:id="rId36"/>
    <p:sldId id="916" r:id="rId37"/>
    <p:sldId id="917" r:id="rId38"/>
    <p:sldId id="918" r:id="rId39"/>
    <p:sldId id="919" r:id="rId40"/>
    <p:sldId id="920" r:id="rId41"/>
    <p:sldId id="921" r:id="rId42"/>
    <p:sldId id="922" r:id="rId43"/>
    <p:sldId id="923" r:id="rId44"/>
    <p:sldId id="1209" r:id="rId45"/>
    <p:sldId id="1210" r:id="rId46"/>
    <p:sldId id="1211" r:id="rId47"/>
    <p:sldId id="1212" r:id="rId48"/>
    <p:sldId id="1213" r:id="rId49"/>
    <p:sldId id="1214" r:id="rId50"/>
    <p:sldId id="1215" r:id="rId51"/>
    <p:sldId id="1216" r:id="rId52"/>
    <p:sldId id="1151" r:id="rId53"/>
    <p:sldId id="1150" r:id="rId54"/>
    <p:sldId id="925" r:id="rId55"/>
    <p:sldId id="926" r:id="rId56"/>
    <p:sldId id="927" r:id="rId57"/>
    <p:sldId id="928" r:id="rId58"/>
    <p:sldId id="929" r:id="rId59"/>
    <p:sldId id="1154" r:id="rId60"/>
    <p:sldId id="1155" r:id="rId61"/>
    <p:sldId id="932" r:id="rId62"/>
    <p:sldId id="933" r:id="rId63"/>
    <p:sldId id="1148" r:id="rId64"/>
    <p:sldId id="1156" r:id="rId65"/>
    <p:sldId id="1157" r:id="rId66"/>
    <p:sldId id="1158" r:id="rId67"/>
    <p:sldId id="1159" r:id="rId68"/>
    <p:sldId id="937" r:id="rId69"/>
    <p:sldId id="1225" r:id="rId70"/>
    <p:sldId id="939" r:id="rId71"/>
    <p:sldId id="942" r:id="rId72"/>
    <p:sldId id="944" r:id="rId73"/>
    <p:sldId id="945" r:id="rId74"/>
    <p:sldId id="946" r:id="rId75"/>
    <p:sldId id="947" r:id="rId76"/>
    <p:sldId id="1149" r:id="rId77"/>
    <p:sldId id="1152" r:id="rId78"/>
    <p:sldId id="1153" r:id="rId79"/>
    <p:sldId id="1160" r:id="rId80"/>
    <p:sldId id="1161" r:id="rId81"/>
    <p:sldId id="1162" r:id="rId82"/>
    <p:sldId id="1163" r:id="rId83"/>
    <p:sldId id="1164" r:id="rId84"/>
    <p:sldId id="1166" r:id="rId85"/>
    <p:sldId id="1165" r:id="rId86"/>
    <p:sldId id="966" r:id="rId87"/>
    <p:sldId id="1217" r:id="rId88"/>
    <p:sldId id="1218" r:id="rId89"/>
    <p:sldId id="964" r:id="rId90"/>
    <p:sldId id="1219" r:id="rId91"/>
    <p:sldId id="1220" r:id="rId92"/>
    <p:sldId id="1221" r:id="rId93"/>
    <p:sldId id="1222" r:id="rId94"/>
    <p:sldId id="1205" r:id="rId95"/>
    <p:sldId id="1226" r:id="rId96"/>
    <p:sldId id="948" r:id="rId97"/>
    <p:sldId id="950" r:id="rId98"/>
    <p:sldId id="951" r:id="rId99"/>
    <p:sldId id="952" r:id="rId100"/>
    <p:sldId id="953" r:id="rId101"/>
    <p:sldId id="954" r:id="rId102"/>
    <p:sldId id="955" r:id="rId103"/>
    <p:sldId id="956" r:id="rId104"/>
    <p:sldId id="962" r:id="rId105"/>
    <p:sldId id="965" r:id="rId106"/>
    <p:sldId id="1178" r:id="rId107"/>
    <p:sldId id="1179" r:id="rId108"/>
    <p:sldId id="1180" r:id="rId109"/>
    <p:sldId id="1181" r:id="rId110"/>
    <p:sldId id="1182" r:id="rId111"/>
    <p:sldId id="968" r:id="rId112"/>
    <p:sldId id="1169" r:id="rId113"/>
    <p:sldId id="980" r:id="rId114"/>
    <p:sldId id="973" r:id="rId115"/>
    <p:sldId id="978" r:id="rId116"/>
    <p:sldId id="1171" r:id="rId117"/>
    <p:sldId id="977" r:id="rId118"/>
    <p:sldId id="976" r:id="rId119"/>
    <p:sldId id="974" r:id="rId120"/>
    <p:sldId id="972" r:id="rId121"/>
    <p:sldId id="971" r:id="rId122"/>
    <p:sldId id="1170" r:id="rId123"/>
    <p:sldId id="1173" r:id="rId124"/>
    <p:sldId id="1174" r:id="rId125"/>
    <p:sldId id="984" r:id="rId126"/>
    <p:sldId id="1175" r:id="rId127"/>
    <p:sldId id="983" r:id="rId128"/>
    <p:sldId id="985" r:id="rId129"/>
    <p:sldId id="987" r:id="rId130"/>
    <p:sldId id="988" r:id="rId131"/>
    <p:sldId id="989" r:id="rId132"/>
    <p:sldId id="990" r:id="rId133"/>
    <p:sldId id="991" r:id="rId134"/>
    <p:sldId id="992" r:id="rId135"/>
    <p:sldId id="993" r:id="rId136"/>
    <p:sldId id="994" r:id="rId137"/>
    <p:sldId id="995" r:id="rId138"/>
    <p:sldId id="996" r:id="rId139"/>
    <p:sldId id="997" r:id="rId140"/>
    <p:sldId id="998" r:id="rId141"/>
    <p:sldId id="999" r:id="rId142"/>
    <p:sldId id="1000" r:id="rId143"/>
    <p:sldId id="1001" r:id="rId144"/>
    <p:sldId id="1002" r:id="rId145"/>
    <p:sldId id="1003" r:id="rId146"/>
    <p:sldId id="1004" r:id="rId147"/>
    <p:sldId id="1005" r:id="rId148"/>
    <p:sldId id="1006" r:id="rId149"/>
    <p:sldId id="1007" r:id="rId150"/>
    <p:sldId id="1008" r:id="rId151"/>
    <p:sldId id="1009" r:id="rId152"/>
    <p:sldId id="1010" r:id="rId153"/>
    <p:sldId id="1011" r:id="rId154"/>
    <p:sldId id="1041" r:id="rId155"/>
    <p:sldId id="1042" r:id="rId156"/>
    <p:sldId id="1043" r:id="rId157"/>
    <p:sldId id="1044" r:id="rId158"/>
    <p:sldId id="1032" r:id="rId159"/>
    <p:sldId id="1040" r:id="rId160"/>
    <p:sldId id="1028" r:id="rId161"/>
    <p:sldId id="1029" r:id="rId162"/>
    <p:sldId id="1030" r:id="rId163"/>
    <p:sldId id="1138" r:id="rId164"/>
    <p:sldId id="1139" r:id="rId165"/>
    <p:sldId id="1140" r:id="rId166"/>
    <p:sldId id="1141" r:id="rId167"/>
    <p:sldId id="1142" r:id="rId168"/>
    <p:sldId id="1143" r:id="rId169"/>
    <p:sldId id="1144" r:id="rId170"/>
    <p:sldId id="1145" r:id="rId171"/>
    <p:sldId id="1051" r:id="rId172"/>
    <p:sldId id="1068" r:id="rId173"/>
    <p:sldId id="1227" r:id="rId174"/>
    <p:sldId id="1228" r:id="rId175"/>
    <p:sldId id="1078" r:id="rId176"/>
    <p:sldId id="1079" r:id="rId177"/>
    <p:sldId id="1080" r:id="rId178"/>
    <p:sldId id="1081" r:id="rId179"/>
    <p:sldId id="1183" r:id="rId180"/>
    <p:sldId id="1186" r:id="rId181"/>
    <p:sldId id="1187" r:id="rId182"/>
    <p:sldId id="1185" r:id="rId183"/>
    <p:sldId id="1083" r:id="rId184"/>
    <p:sldId id="1086" r:id="rId185"/>
    <p:sldId id="1087" r:id="rId186"/>
    <p:sldId id="1088" r:id="rId187"/>
    <p:sldId id="1089" r:id="rId188"/>
    <p:sldId id="1090" r:id="rId189"/>
    <p:sldId id="1091" r:id="rId190"/>
    <p:sldId id="1092" r:id="rId191"/>
    <p:sldId id="1093" r:id="rId192"/>
    <p:sldId id="1094" r:id="rId193"/>
    <p:sldId id="1095" r:id="rId194"/>
    <p:sldId id="1096" r:id="rId195"/>
    <p:sldId id="1097" r:id="rId196"/>
    <p:sldId id="1098" r:id="rId197"/>
    <p:sldId id="722" r:id="rId198"/>
    <p:sldId id="842" r:id="rId199"/>
    <p:sldId id="1224" r:id="rId200"/>
    <p:sldId id="843" r:id="rId201"/>
  </p:sldIdLst>
  <p:sldSz cx="9906000" cy="6858000" type="A4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52" userDrawn="1">
          <p15:clr>
            <a:srgbClr val="A4A3A4"/>
          </p15:clr>
        </p15:guide>
        <p15:guide id="2" orient="horz" pos="3360" userDrawn="1">
          <p15:clr>
            <a:srgbClr val="A4A3A4"/>
          </p15:clr>
        </p15:guide>
        <p15:guide id="3" orient="horz" pos="2256" userDrawn="1">
          <p15:clr>
            <a:srgbClr val="A4A3A4"/>
          </p15:clr>
        </p15:guide>
        <p15:guide id="4" orient="horz" pos="3984" userDrawn="1">
          <p15:clr>
            <a:srgbClr val="A4A3A4"/>
          </p15:clr>
        </p15:guide>
        <p15:guide id="5" orient="horz" pos="3120" userDrawn="1">
          <p15:clr>
            <a:srgbClr val="A4A3A4"/>
          </p15:clr>
        </p15:guide>
        <p15:guide id="6" pos="240" userDrawn="1">
          <p15:clr>
            <a:srgbClr val="A4A3A4"/>
          </p15:clr>
        </p15:guide>
        <p15:guide id="7" pos="336" userDrawn="1">
          <p15:clr>
            <a:srgbClr val="A4A3A4"/>
          </p15:clr>
        </p15:guide>
        <p15:guide id="8" pos="3168" userDrawn="1">
          <p15:clr>
            <a:srgbClr val="A4A3A4"/>
          </p15:clr>
        </p15:guide>
        <p15:guide id="9" pos="5376" userDrawn="1">
          <p15:clr>
            <a:srgbClr val="A4A3A4"/>
          </p15:clr>
        </p15:guide>
        <p15:guide id="10" pos="6192" userDrawn="1">
          <p15:clr>
            <a:srgbClr val="A4A3A4"/>
          </p15:clr>
        </p15:guide>
        <p15:guide id="11" pos="192" userDrawn="1">
          <p15:clr>
            <a:srgbClr val="A4A3A4"/>
          </p15:clr>
        </p15:guide>
        <p15:guide id="12" pos="3024" userDrawn="1">
          <p15:clr>
            <a:srgbClr val="A4A3A4"/>
          </p15:clr>
        </p15:guide>
        <p15:guide id="13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C9DCE"/>
    <a:srgbClr val="EAEAEA"/>
    <a:srgbClr val="A5A5A5"/>
    <a:srgbClr val="336699"/>
    <a:srgbClr val="FFC000"/>
    <a:srgbClr val="003366"/>
    <a:srgbClr val="C9C9C9"/>
    <a:srgbClr val="797979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0" autoAdjust="0"/>
    <p:restoredTop sz="92636" autoAdjust="0"/>
  </p:normalViewPr>
  <p:slideViewPr>
    <p:cSldViewPr>
      <p:cViewPr>
        <p:scale>
          <a:sx n="60" d="100"/>
          <a:sy n="60" d="100"/>
        </p:scale>
        <p:origin x="293" y="-173"/>
      </p:cViewPr>
      <p:guideLst>
        <p:guide orient="horz" pos="1152"/>
        <p:guide orient="horz" pos="3360"/>
        <p:guide orient="horz" pos="2256"/>
        <p:guide orient="horz" pos="3984"/>
        <p:guide orient="horz" pos="3120"/>
        <p:guide pos="240"/>
        <p:guide pos="336"/>
        <p:guide pos="3168"/>
        <p:guide pos="5376"/>
        <p:guide pos="6192"/>
        <p:guide pos="192"/>
        <p:guide pos="3024"/>
        <p:guide pos="3264"/>
      </p:guideLst>
    </p:cSldViewPr>
  </p:slideViewPr>
  <p:outlineViewPr>
    <p:cViewPr>
      <p:scale>
        <a:sx n="33" d="100"/>
        <a:sy n="33" d="100"/>
      </p:scale>
      <p:origin x="0" y="-2426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24" y="-96"/>
      </p:cViewPr>
      <p:guideLst>
        <p:guide orient="horz" pos="3108"/>
        <p:guide pos="21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notesMaster" Target="notesMasters/notesMaster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CAA1-D7C1-4D3F-89ED-C6F7CA83002C}" type="datetimeFigureOut">
              <a:rPr lang="en-GB" smtClean="0"/>
              <a:pPr/>
              <a:t>09/03/2016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F542E-0527-4B2B-94CC-507C9E7FCF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006B32-EAEA-440F-A358-B06B9A7E9938}" type="slidenum">
              <a:rPr lang="en-US" sz="1200" smtClean="0">
                <a:latin typeface="Arial Narrow" pitchFamily="34" charset="0"/>
              </a:rPr>
              <a:pPr eaLnBrk="1" hangingPunct="1"/>
              <a:t>2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5182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84841-722F-41F9-9DBD-9CA6556C3FCE}" type="slidenum">
              <a:rPr lang="en-US"/>
              <a:pPr/>
              <a:t>17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80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F542E-0527-4B2B-94CC-507C9E7FCFB7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284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A2D0DA-14FA-4801-A636-914B71F90739}" type="slidenum">
              <a:rPr lang="en-US"/>
              <a:pPr/>
              <a:t>51</a:t>
            </a:fld>
            <a:endParaRPr lang="en-US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66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BC31B4-DC78-49F4-8D54-1884EB903C8A}" type="slidenum">
              <a:rPr lang="en-US"/>
              <a:pPr/>
              <a:t>52</a:t>
            </a:fld>
            <a:endParaRPr lang="en-US"/>
          </a:p>
        </p:txBody>
      </p:sp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2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C85C9A-1679-477C-931F-80A8F8AD84BB}" type="slidenum">
              <a:rPr lang="en-US"/>
              <a:pPr/>
              <a:t>58</a:t>
            </a:fld>
            <a:endParaRPr lang="en-US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85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929C0-A3CF-4535-BB07-505967A72FC2}" type="slidenum">
              <a:rPr lang="en-US"/>
              <a:pPr/>
              <a:t>59</a:t>
            </a:fld>
            <a:endParaRPr lang="en-US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26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03D6F-3233-45FD-A39B-FDFADA793867}" type="slidenum">
              <a:rPr lang="en-US"/>
              <a:pPr/>
              <a:t>62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57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68C42-FC9E-46C1-984E-3E24CD9ACC79}" type="slidenum">
              <a:rPr lang="en-US"/>
              <a:pPr/>
              <a:t>63</a:t>
            </a:fld>
            <a:endParaRPr lang="en-US"/>
          </a:p>
        </p:txBody>
      </p:sp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34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F98CF-7A13-46CB-BA4F-9121FF56C6A5}" type="slidenum">
              <a:rPr lang="en-US"/>
              <a:pPr/>
              <a:t>64</a:t>
            </a:fld>
            <a:endParaRPr lang="en-US"/>
          </a:p>
        </p:txBody>
      </p:sp>
      <p:sp>
        <p:nvSpPr>
          <p:cNvPr id="7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32678-9BB0-4DFD-97CE-119F30B7C429}" type="slidenum">
              <a:rPr lang="en-US"/>
              <a:pPr/>
              <a:t>65</a:t>
            </a:fld>
            <a:endParaRPr lang="en-US"/>
          </a:p>
        </p:txBody>
      </p:sp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7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27844-7006-49F8-8815-23C6C5F7999E}" type="slidenum">
              <a:rPr lang="en-US"/>
              <a:pPr/>
              <a:t>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77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523032-C1CB-4D5B-9478-9E63680FBFA5}" type="slidenum">
              <a:rPr lang="en-US"/>
              <a:pPr/>
              <a:t>66</a:t>
            </a:fld>
            <a:endParaRPr lang="en-US"/>
          </a:p>
        </p:txBody>
      </p:sp>
      <p:sp>
        <p:nvSpPr>
          <p:cNvPr id="7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97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93C22-CA9C-4040-8746-8E80B00373A4}" type="slidenum">
              <a:rPr lang="en-US"/>
              <a:pPr/>
              <a:t>75</a:t>
            </a:fld>
            <a:endParaRPr lang="en-US"/>
          </a:p>
        </p:txBody>
      </p:sp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1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C293D4-A1C0-4BE3-92A5-168D33E3877D}" type="slidenum">
              <a:rPr lang="en-US"/>
              <a:pPr/>
              <a:t>76</a:t>
            </a:fld>
            <a:endParaRPr lang="en-US"/>
          </a:p>
        </p:txBody>
      </p:sp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63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FAA49-9492-43BD-87D5-2E3689C5BEED}" type="slidenum">
              <a:rPr lang="en-US"/>
              <a:pPr/>
              <a:t>77</a:t>
            </a:fld>
            <a:endParaRPr lang="en-US"/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09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F3DFB-A555-44CB-AE13-B48DCFAB1EE1}" type="slidenum">
              <a:rPr lang="en-US"/>
              <a:pPr/>
              <a:t>78</a:t>
            </a:fld>
            <a:endParaRPr lang="en-US"/>
          </a:p>
        </p:txBody>
      </p:sp>
      <p:sp>
        <p:nvSpPr>
          <p:cNvPr id="80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5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10D36-F92F-4005-8AC1-9EA3D55112D5}" type="slidenum">
              <a:rPr lang="en-US"/>
              <a:pPr/>
              <a:t>79</a:t>
            </a:fld>
            <a:endParaRPr lang="en-US"/>
          </a:p>
        </p:txBody>
      </p:sp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7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B9D430-9774-49F3-B3AF-612A1DB6E79C}" type="slidenum">
              <a:rPr lang="en-US"/>
              <a:pPr/>
              <a:t>80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645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A046BE-865C-4085-BBBC-3E6B764209FE}" type="slidenum">
              <a:rPr lang="en-US"/>
              <a:pPr/>
              <a:t>81</a:t>
            </a:fld>
            <a:endParaRPr lang="en-US"/>
          </a:p>
        </p:txBody>
      </p:sp>
      <p:sp>
        <p:nvSpPr>
          <p:cNvPr id="81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48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94A6F-FE36-492B-A514-DF8AD94EA64B}" type="slidenum">
              <a:rPr lang="en-US"/>
              <a:pPr/>
              <a:t>82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770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E251C3-B946-4F4E-A6CC-92E5D7F3A78A}" type="slidenum">
              <a:rPr lang="en-US"/>
              <a:pPr/>
              <a:t>83</a:t>
            </a:fld>
            <a:endParaRPr lang="en-US"/>
          </a:p>
        </p:txBody>
      </p:sp>
      <p:sp>
        <p:nvSpPr>
          <p:cNvPr id="81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7B5AA-F6B4-4B81-BB97-75C8FAE55B73}" type="slidenum">
              <a:rPr lang="en-US"/>
              <a:pPr/>
              <a:t>6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41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D6CBE-4901-44D7-ACB6-D07F9B46E9CA}" type="slidenum">
              <a:rPr lang="en-US"/>
              <a:pPr/>
              <a:t>84</a:t>
            </a:fld>
            <a:endParaRPr lang="en-US"/>
          </a:p>
        </p:txBody>
      </p:sp>
      <p:sp>
        <p:nvSpPr>
          <p:cNvPr id="82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86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E54C2-5BD5-4642-B5C2-D4CF36D5F8DA}" type="slidenum">
              <a:rPr lang="en-US"/>
              <a:pPr/>
              <a:t>86</a:t>
            </a:fld>
            <a:endParaRPr lang="en-US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507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12DCB-383F-49BC-B495-58B0A1E91E75}" type="slidenum">
              <a:rPr lang="en-US"/>
              <a:pPr/>
              <a:t>87</a:t>
            </a:fld>
            <a:endParaRPr lang="en-US"/>
          </a:p>
        </p:txBody>
      </p:sp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14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9707F-620E-44ED-B9B7-E3B72C5C3D15}" type="slidenum">
              <a:rPr lang="en-US"/>
              <a:pPr/>
              <a:t>89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83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C7E0A0-3BC8-4F25-B824-6F43AE7C08B6}" type="slidenum">
              <a:rPr lang="en-US"/>
              <a:pPr/>
              <a:t>90</a:t>
            </a:fld>
            <a:endParaRPr lang="en-US"/>
          </a:p>
        </p:txBody>
      </p:sp>
      <p:sp>
        <p:nvSpPr>
          <p:cNvPr id="85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23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DA48E-56BE-4CE6-9723-3A890B93C165}" type="slidenum">
              <a:rPr lang="en-US"/>
              <a:pPr/>
              <a:t>91</a:t>
            </a:fld>
            <a:endParaRPr lang="en-US"/>
          </a:p>
        </p:txBody>
      </p:sp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596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03D6F-3233-45FD-A39B-FDFADA793867}" type="slidenum">
              <a:rPr lang="en-US"/>
              <a:pPr/>
              <a:t>105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992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EBF087-3EB0-47D3-97F8-ADDA475C5658}" type="slidenum">
              <a:rPr lang="en-US"/>
              <a:pPr/>
              <a:t>106</a:t>
            </a:fld>
            <a:endParaRPr lang="en-US"/>
          </a:p>
        </p:txBody>
      </p:sp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29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A8C2F-D3D9-4761-B982-486EA8ACB0E0}" type="slidenum">
              <a:rPr lang="en-US"/>
              <a:pPr/>
              <a:t>107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243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2FDC0-69E0-4F85-AF8C-E5F5D56206C2}" type="slidenum">
              <a:rPr lang="en-US"/>
              <a:pPr/>
              <a:t>108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4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02F7-7051-4B9D-826F-C1B270A22AC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0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A071E-CE36-4532-A7BD-50A72F5F1243}" type="slidenum">
              <a:rPr lang="en-US"/>
              <a:pPr/>
              <a:t>109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53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223B7-50CC-470D-94AB-28A66A140C0C}" type="slidenum">
              <a:rPr lang="en-US"/>
              <a:pPr/>
              <a:t>111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256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F542E-0527-4B2B-94CC-507C9E7FCFB7}" type="slidenum">
              <a:rPr lang="en-GB" smtClean="0"/>
              <a:pPr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9536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1D53F-3A13-40CE-9312-E3EBD3035484}" type="slidenum">
              <a:rPr lang="en-US"/>
              <a:pPr/>
              <a:t>115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85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859355-F1B1-4DBD-A37B-4AD896F7A77B}" type="slidenum">
              <a:rPr lang="en-US"/>
              <a:pPr/>
              <a:t>121</a:t>
            </a:fld>
            <a:endParaRPr lang="en-US"/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344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6DE1B-E23B-41FF-9065-A832A6669870}" type="slidenum">
              <a:rPr lang="en-US"/>
              <a:pPr/>
              <a:t>122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78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EC9F0-977E-41B2-BDB9-ADB48A2F3CC6}" type="slidenum">
              <a:rPr lang="en-US"/>
              <a:pPr/>
              <a:t>123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83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6B23AC-A9C0-412C-A5E3-052523BA46EE}" type="slidenum">
              <a:rPr lang="en-US"/>
              <a:pPr/>
              <a:t>125</a:t>
            </a:fld>
            <a:endParaRPr 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600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44252-2199-49B8-954D-5E318E2B422A}" type="slidenum">
              <a:rPr lang="en-US"/>
              <a:pPr/>
              <a:t>162</a:t>
            </a:fld>
            <a:endParaRPr lang="en-US"/>
          </a:p>
        </p:txBody>
      </p:sp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79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7F579-5485-41C6-9E80-950995FBE784}" type="slidenum">
              <a:rPr lang="en-US"/>
              <a:pPr/>
              <a:t>163</a:t>
            </a:fld>
            <a:endParaRPr lang="en-US"/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4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A8C2F-D3D9-4761-B982-486EA8ACB0E0}" type="slidenum">
              <a:rPr lang="en-US"/>
              <a:pPr/>
              <a:t>11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76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D2AB0-0019-4F20-8BE5-B7C46636246B}" type="slidenum">
              <a:rPr lang="en-US"/>
              <a:pPr/>
              <a:t>164</a:t>
            </a:fld>
            <a:endParaRPr lang="en-US"/>
          </a:p>
        </p:txBody>
      </p:sp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228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AB184-4ADD-4CD6-8D5C-56C0767827E3}" type="slidenum">
              <a:rPr lang="en-US"/>
              <a:pPr/>
              <a:t>165</a:t>
            </a:fld>
            <a:endParaRPr lang="en-US"/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144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B4AD6E-A897-4D06-A5EB-211695C03CC9}" type="slidenum">
              <a:rPr lang="en-US"/>
              <a:pPr/>
              <a:t>166</a:t>
            </a:fld>
            <a:endParaRPr lang="en-US"/>
          </a:p>
        </p:txBody>
      </p:sp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306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80DA0-B8B2-43AD-88E2-207F382AC27D}" type="slidenum">
              <a:rPr lang="en-US"/>
              <a:pPr/>
              <a:t>167</a:t>
            </a:fld>
            <a:endParaRPr lang="en-US"/>
          </a:p>
        </p:txBody>
      </p:sp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494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E32DE2-19C0-4DAE-9FED-11846239AF53}" type="slidenum">
              <a:rPr lang="en-US"/>
              <a:pPr/>
              <a:t>168</a:t>
            </a:fld>
            <a:endParaRPr lang="en-US"/>
          </a:p>
        </p:txBody>
      </p:sp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716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D066B9-D1D0-42CA-B386-F189A24EA310}" type="slidenum">
              <a:rPr lang="en-US"/>
              <a:pPr/>
              <a:t>169</a:t>
            </a:fld>
            <a:endParaRPr lang="en-US"/>
          </a:p>
        </p:txBody>
      </p:sp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514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03D6F-3233-45FD-A39B-FDFADA793867}" type="slidenum">
              <a:rPr lang="en-US"/>
              <a:pPr/>
              <a:t>172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071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A071E-CE36-4532-A7BD-50A72F5F1243}" type="slidenum">
              <a:rPr lang="en-US"/>
              <a:pPr/>
              <a:t>173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368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02F7-7051-4B9D-826F-C1B270A22ACC}" type="slidenum">
              <a:rPr lang="en-US" smtClean="0"/>
              <a:pPr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952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FD900-91D0-487A-AF48-0F4872E7FDBF}" type="slidenum">
              <a:rPr lang="en-US"/>
              <a:pPr/>
              <a:t>197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03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03D6F-3233-45FD-A39B-FDFADA793867}" type="slidenum">
              <a:rPr lang="en-US"/>
              <a:pPr/>
              <a:t>12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823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A0808-1790-4011-8C0E-B45CAD962093}" type="slidenum">
              <a:rPr lang="en-US"/>
              <a:pPr/>
              <a:t>198</a:t>
            </a:fld>
            <a:endParaRPr lang="en-US"/>
          </a:p>
        </p:txBody>
      </p:sp>
      <p:sp>
        <p:nvSpPr>
          <p:cNvPr id="163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74688"/>
            <a:ext cx="4989512" cy="3454400"/>
          </a:xfrm>
          <a:ln/>
        </p:spPr>
      </p:sp>
      <p:sp>
        <p:nvSpPr>
          <p:cNvPr id="163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271462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93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79F8C-A81D-4E0E-AC76-E269E786D00B}" type="slidenum">
              <a:rPr lang="en-US"/>
              <a:pPr/>
              <a:t>199</a:t>
            </a:fld>
            <a:endParaRPr lang="en-US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FBF0B-751E-4799-91AB-FB6ECF21F79F}" type="slidenum">
              <a:rPr lang="en-US"/>
              <a:pPr/>
              <a:t>14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69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2FDC0-69E0-4F85-AF8C-E5F5D56206C2}" type="slidenum">
              <a:rPr lang="en-US"/>
              <a:pPr/>
              <a:t>15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6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A071E-CE36-4532-A7BD-50A72F5F1243}" type="slidenum">
              <a:rPr lang="en-US"/>
              <a:pPr/>
              <a:t>16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96534" y="5261146"/>
            <a:ext cx="6383298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4453304"/>
            <a:ext cx="2714625" cy="2381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514724"/>
            <a:ext cx="9875520" cy="9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D36253AA-8DAA-4C2F-9256-DE75F25E5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1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0"/>
            <a:ext cx="9393238" cy="9477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 indent="-277813">
              <a:spcBef>
                <a:spcPts val="600"/>
              </a:spcBef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15963" indent="-179388">
              <a:spcBef>
                <a:spcPts val="600"/>
              </a:spcBef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85838" indent="-177800">
              <a:spcBef>
                <a:spcPts val="600"/>
              </a:spcBef>
              <a:tabLst/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73163" indent="-179388">
              <a:spcBef>
                <a:spcPts val="600"/>
              </a:spcBef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0"/>
            <a:ext cx="9394825" cy="94773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926" y="1158875"/>
            <a:ext cx="4610100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 i="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7137" y="1158875"/>
            <a:ext cx="4638676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82576" y="1158875"/>
            <a:ext cx="9393238" cy="59372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00336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82575" y="1752600"/>
            <a:ext cx="3753397" cy="4486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4192588" y="1752600"/>
            <a:ext cx="5483225" cy="44862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516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158876"/>
            <a:ext cx="4527550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9849" y="1158876"/>
            <a:ext cx="4525964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8925" y="1"/>
            <a:ext cx="9264650" cy="947737"/>
          </a:xfrm>
        </p:spPr>
        <p:txBody>
          <a:bodyPr/>
          <a:lstStyle>
            <a:lvl1pPr>
              <a:defRPr b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82575" y="1687513"/>
            <a:ext cx="4533900" cy="1196975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157788" y="1687513"/>
            <a:ext cx="4518025" cy="1196976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282575" y="2884488"/>
            <a:ext cx="4533900" cy="323893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5157788" y="2884489"/>
            <a:ext cx="4518025" cy="33845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2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8925" y="1"/>
            <a:ext cx="9264650" cy="947737"/>
          </a:xfrm>
        </p:spPr>
        <p:txBody>
          <a:bodyPr/>
          <a:lstStyle>
            <a:lvl1pPr>
              <a:defRPr b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382588" y="1158875"/>
            <a:ext cx="9293225" cy="48799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8925" y="1"/>
            <a:ext cx="9264650" cy="947737"/>
          </a:xfrm>
        </p:spPr>
        <p:txBody>
          <a:bodyPr/>
          <a:lstStyle>
            <a:lvl1pPr>
              <a:defRPr b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60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2950" y="533400"/>
            <a:ext cx="8420100" cy="5562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950" y="63246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0200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Carbonate Elements and Plays C. G. St.C. Kendall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246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A135C-245A-4507-8BF9-15F04A1A2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9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906000" cy="962526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575" y="152399"/>
            <a:ext cx="9399588" cy="795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575" y="1158875"/>
            <a:ext cx="9399588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9144" y="955497"/>
            <a:ext cx="9893808" cy="50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3009900" y="6382298"/>
            <a:ext cx="3848100" cy="3982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”Permian</a:t>
            </a:r>
            <a:r>
              <a:rPr lang="en-US" b="0" i="1" baseline="0" dirty="0" smtClean="0">
                <a:solidFill>
                  <a:schemeClr val="tx2"/>
                </a:solidFill>
                <a:latin typeface="+mn-lt"/>
              </a:rPr>
              <a:t> Basin and </a:t>
            </a:r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Carbonate Hierarchies</a:t>
            </a:r>
            <a:r>
              <a:rPr lang="en-US" b="0" dirty="0" smtClean="0">
                <a:solidFill>
                  <a:schemeClr val="tx2"/>
                </a:solidFill>
                <a:latin typeface="+mn-lt"/>
              </a:rPr>
              <a:t>” </a:t>
            </a:r>
          </a:p>
          <a:p>
            <a:pPr algn="ctr"/>
            <a:r>
              <a:rPr lang="en-US" b="0" dirty="0" smtClean="0">
                <a:solidFill>
                  <a:schemeClr val="tx2"/>
                </a:solidFill>
                <a:latin typeface="+mn-lt"/>
              </a:rPr>
              <a:t>Christopher G. St. C. Kendall</a:t>
            </a:r>
            <a:endParaRPr lang="en-US" b="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75" y="6266220"/>
            <a:ext cx="504825" cy="514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24600"/>
            <a:ext cx="365760" cy="402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Arial" panose="020B0604020202020204" pitchFamily="34" charset="0"/>
        <a:buChar char="•"/>
        <a:defRPr sz="28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534988" indent="-261938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Arial" pitchFamily="34" charset="0"/>
        <a:buChar char="–"/>
        <a:defRPr sz="24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71278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9858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itchFamily="34" charset="0"/>
        <a:buChar char="–"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11636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8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8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8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8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8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8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4294967295"/>
          </p:nvPr>
        </p:nvSpPr>
        <p:spPr>
          <a:xfrm>
            <a:off x="774699" y="4963892"/>
            <a:ext cx="6934200" cy="114660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Christopher G. </a:t>
            </a:r>
            <a:r>
              <a:rPr lang="en-US" b="1" dirty="0" err="1" smtClean="0"/>
              <a:t>St.C</a:t>
            </a:r>
            <a:r>
              <a:rPr lang="en-US" b="1" dirty="0" smtClean="0"/>
              <a:t>. Kendall</a:t>
            </a:r>
          </a:p>
          <a:p>
            <a:r>
              <a:rPr lang="en-US" sz="2400" b="1" dirty="0">
                <a:solidFill>
                  <a:schemeClr val="tx2"/>
                </a:solidFill>
                <a:latin typeface="+mj-lt"/>
              </a:rPr>
              <a:t>803 – 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312 1569</a:t>
            </a:r>
          </a:p>
          <a:p>
            <a:r>
              <a:rPr lang="en-US" sz="2400" b="1" smtClean="0">
                <a:solidFill>
                  <a:schemeClr val="tx2"/>
                </a:solidFill>
              </a:rPr>
              <a:t>kendall@geol.sc.edu</a:t>
            </a:r>
            <a:r>
              <a:rPr lang="en-US" sz="2600" smtClean="0">
                <a:solidFill>
                  <a:schemeClr val="tx2"/>
                </a:solidFill>
              </a:rPr>
              <a:t> </a:t>
            </a:r>
            <a:endParaRPr lang="en-US" sz="2600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endParaRPr lang="en-US" b="1" dirty="0" smtClean="0"/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304800" y="228600"/>
            <a:ext cx="7857985" cy="275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800" i="1" dirty="0"/>
              <a:t>Permian </a:t>
            </a:r>
            <a:r>
              <a:rPr lang="en-US" altLang="en-US" sz="4800" i="1" dirty="0" smtClean="0"/>
              <a:t>Basin</a:t>
            </a:r>
            <a:br>
              <a:rPr lang="en-US" altLang="en-US" sz="4800" i="1" dirty="0" smtClean="0"/>
            </a:br>
            <a:r>
              <a:rPr lang="en-US" altLang="en-US" sz="4800" i="1" dirty="0" smtClean="0"/>
              <a:t>West Texas &amp; New Mexico</a:t>
            </a:r>
            <a:r>
              <a:rPr lang="en-US" sz="4800" i="1" dirty="0" smtClean="0"/>
              <a:t/>
            </a:r>
            <a:br>
              <a:rPr lang="en-US" sz="4800" i="1" dirty="0" smtClean="0"/>
            </a:br>
            <a:r>
              <a:rPr lang="en-US" sz="4800" i="1" dirty="0" smtClean="0"/>
              <a:t>Depositional Settings</a:t>
            </a:r>
            <a:br>
              <a:rPr lang="en-US" sz="4800" i="1" dirty="0" smtClean="0"/>
            </a:br>
            <a:r>
              <a:rPr lang="en-US" sz="4800" i="1" dirty="0" smtClean="0"/>
              <a:t>&amp; Facies Hierarchies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26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98" name="Picture 2" descr="XSectionGuadPho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4" y="1066800"/>
            <a:ext cx="757923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899" name="AutoShape 3"/>
          <p:cNvSpPr>
            <a:spLocks noChangeArrowheads="1"/>
          </p:cNvSpPr>
          <p:nvPr/>
        </p:nvSpPr>
        <p:spPr bwMode="auto">
          <a:xfrm rot="1794135">
            <a:off x="2715291" y="2055172"/>
            <a:ext cx="2698750" cy="914400"/>
          </a:xfrm>
          <a:prstGeom prst="rightArrowCallout">
            <a:avLst>
              <a:gd name="adj1" fmla="val 25000"/>
              <a:gd name="adj2" fmla="val 25000"/>
              <a:gd name="adj3" fmla="val 49190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Reef &amp;</a:t>
            </a:r>
          </a:p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Fore Reef</a:t>
            </a:r>
          </a:p>
        </p:txBody>
      </p:sp>
      <p:sp>
        <p:nvSpPr>
          <p:cNvPr id="720900" name="AutoShape 4"/>
          <p:cNvSpPr>
            <a:spLocks noChangeArrowheads="1"/>
          </p:cNvSpPr>
          <p:nvPr/>
        </p:nvSpPr>
        <p:spPr bwMode="auto">
          <a:xfrm>
            <a:off x="5885450" y="2521460"/>
            <a:ext cx="2889250" cy="1420813"/>
          </a:xfrm>
          <a:prstGeom prst="downArrowCallout">
            <a:avLst>
              <a:gd name="adj1" fmla="val 50838"/>
              <a:gd name="adj2" fmla="val 50838"/>
              <a:gd name="adj3" fmla="val 1666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Basinal Clastic</a:t>
            </a:r>
          </a:p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Turbidites </a:t>
            </a:r>
          </a:p>
        </p:txBody>
      </p:sp>
      <p:sp>
        <p:nvSpPr>
          <p:cNvPr id="720901" name="Rectangle 5"/>
          <p:cNvSpPr>
            <a:spLocks noChangeArrowheads="1"/>
          </p:cNvSpPr>
          <p:nvPr/>
        </p:nvSpPr>
        <p:spPr bwMode="auto">
          <a:xfrm>
            <a:off x="228600" y="76199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</a:t>
            </a:r>
            <a:r>
              <a:rPr lang="en-US" altLang="en-US" sz="3600" b="0" dirty="0" err="1">
                <a:latin typeface="+mj-lt"/>
              </a:rPr>
              <a:t>Mtns</a:t>
            </a:r>
            <a:r>
              <a:rPr lang="en-US" altLang="en-US" sz="3600" b="0" dirty="0">
                <a:latin typeface="+mj-lt"/>
              </a:rPr>
              <a:t> - West Face</a:t>
            </a: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7549483" y="5549334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2574249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animBg="1" autoUpdateAnimBg="0"/>
      <p:bldP spid="720900" grpId="0" animBg="1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 descr="p4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1107948"/>
            <a:ext cx="7696200" cy="52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949" name="Text Box 5"/>
          <p:cNvSpPr txBox="1">
            <a:spLocks noChangeArrowheads="1"/>
          </p:cNvSpPr>
          <p:nvPr/>
        </p:nvSpPr>
        <p:spPr bwMode="auto">
          <a:xfrm>
            <a:off x="1246909" y="5943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466950" name="AutoShape 6"/>
          <p:cNvSpPr>
            <a:spLocks noChangeArrowheads="1"/>
          </p:cNvSpPr>
          <p:nvPr/>
        </p:nvSpPr>
        <p:spPr bwMode="auto">
          <a:xfrm rot="964590">
            <a:off x="4332553" y="2386011"/>
            <a:ext cx="4196515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 Slope</a:t>
            </a:r>
            <a:endParaRPr lang="en-US" altLang="en-US" sz="2400">
              <a:latin typeface="+mn-lt"/>
            </a:endParaRPr>
          </a:p>
        </p:txBody>
      </p:sp>
      <p:sp>
        <p:nvSpPr>
          <p:cNvPr id="466951" name="AutoShape 7"/>
          <p:cNvSpPr>
            <a:spLocks noChangeArrowheads="1"/>
          </p:cNvSpPr>
          <p:nvPr/>
        </p:nvSpPr>
        <p:spPr bwMode="auto">
          <a:xfrm rot="2583893">
            <a:off x="1215799" y="2005126"/>
            <a:ext cx="4021660" cy="1524000"/>
          </a:xfrm>
          <a:prstGeom prst="leftArrow">
            <a:avLst>
              <a:gd name="adj1" fmla="val 50000"/>
              <a:gd name="adj2" fmla="val 5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Massive Capitan Reef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" y="180111"/>
            <a:ext cx="9829800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</a:t>
            </a:r>
            <a:r>
              <a:rPr lang="en-US" altLang="en-US" sz="3600" b="0" dirty="0" smtClean="0">
                <a:latin typeface="+mj-lt"/>
              </a:rPr>
              <a:t>Slope </a:t>
            </a:r>
            <a:r>
              <a:rPr lang="en-US" altLang="en-US" sz="3600" b="0" dirty="0">
                <a:latin typeface="+mj-lt"/>
              </a:rPr>
              <a:t>– </a:t>
            </a:r>
            <a:r>
              <a:rPr lang="en-US" altLang="en-US" sz="3600" b="0" dirty="0" smtClean="0">
                <a:latin typeface="+mj-lt"/>
              </a:rPr>
              <a:t>Mouth of </a:t>
            </a:r>
            <a:r>
              <a:rPr lang="en-US" altLang="en-US" sz="3600" b="0" dirty="0" err="1" smtClean="0">
                <a:latin typeface="+mj-lt"/>
              </a:rPr>
              <a:t>McKitrick</a:t>
            </a:r>
            <a:r>
              <a:rPr lang="en-US" altLang="en-US" sz="3600" b="0" dirty="0" smtClean="0">
                <a:latin typeface="+mj-lt"/>
              </a:rPr>
              <a:t> Canyon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0597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50" grpId="0" animBg="1" autoUpdateAnimBg="0"/>
      <p:bldP spid="466951" grpId="0" animBg="1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3" name="Picture 3" descr="p4s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2762"/>
            <a:ext cx="76200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6165" name="Text Box 5"/>
          <p:cNvSpPr txBox="1">
            <a:spLocks noChangeArrowheads="1"/>
          </p:cNvSpPr>
          <p:nvPr/>
        </p:nvSpPr>
        <p:spPr bwMode="auto">
          <a:xfrm>
            <a:off x="7086600" y="5944617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476166" name="AutoShape 6"/>
          <p:cNvSpPr>
            <a:spLocks noChangeArrowheads="1"/>
          </p:cNvSpPr>
          <p:nvPr/>
        </p:nvSpPr>
        <p:spPr bwMode="auto">
          <a:xfrm rot="964590">
            <a:off x="1410174" y="2630295"/>
            <a:ext cx="4106088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 Slope</a:t>
            </a:r>
            <a:endParaRPr lang="en-US" altLang="en-US" sz="2800" dirty="0">
              <a:latin typeface="+mn-lt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180111"/>
            <a:ext cx="9906000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</a:t>
            </a:r>
            <a:r>
              <a:rPr lang="en-US" altLang="en-US" sz="3600" b="0" dirty="0" smtClean="0">
                <a:latin typeface="+mj-lt"/>
              </a:rPr>
              <a:t>Slope </a:t>
            </a:r>
            <a:r>
              <a:rPr lang="en-US" altLang="en-US" sz="3600" b="0" dirty="0">
                <a:latin typeface="+mj-lt"/>
              </a:rPr>
              <a:t>– </a:t>
            </a:r>
            <a:r>
              <a:rPr lang="en-US" altLang="en-US" sz="3600" b="0" dirty="0" smtClean="0">
                <a:latin typeface="+mj-lt"/>
              </a:rPr>
              <a:t>Mouth of </a:t>
            </a:r>
            <a:r>
              <a:rPr lang="en-US" altLang="en-US" sz="3600" b="0" dirty="0" err="1" smtClean="0">
                <a:latin typeface="+mj-lt"/>
              </a:rPr>
              <a:t>McKitrick</a:t>
            </a:r>
            <a:r>
              <a:rPr lang="en-US" altLang="en-US" sz="3600" b="0" dirty="0" smtClean="0">
                <a:latin typeface="+mj-lt"/>
              </a:rPr>
              <a:t> Canyon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616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6" grpId="0" animBg="1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9" name="Picture 3" descr="p4s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53668"/>
            <a:ext cx="7924800" cy="51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141" name="Text Box 5"/>
          <p:cNvSpPr txBox="1">
            <a:spLocks noChangeArrowheads="1"/>
          </p:cNvSpPr>
          <p:nvPr/>
        </p:nvSpPr>
        <p:spPr bwMode="auto">
          <a:xfrm>
            <a:off x="1143000" y="5943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475142" name="AutoShape 6"/>
          <p:cNvSpPr>
            <a:spLocks noChangeArrowheads="1"/>
          </p:cNvSpPr>
          <p:nvPr/>
        </p:nvSpPr>
        <p:spPr bwMode="auto">
          <a:xfrm rot="964590">
            <a:off x="3159567" y="1423115"/>
            <a:ext cx="4196465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 Slope</a:t>
            </a:r>
            <a:endParaRPr lang="en-US" altLang="en-US" sz="2400">
              <a:latin typeface="+mn-lt"/>
            </a:endParaRPr>
          </a:p>
        </p:txBody>
      </p:sp>
      <p:sp>
        <p:nvSpPr>
          <p:cNvPr id="475143" name="AutoShape 7"/>
          <p:cNvSpPr>
            <a:spLocks noChangeArrowheads="1"/>
          </p:cNvSpPr>
          <p:nvPr/>
        </p:nvSpPr>
        <p:spPr bwMode="auto">
          <a:xfrm rot="21135721">
            <a:off x="4922988" y="2725275"/>
            <a:ext cx="4021612" cy="1524000"/>
          </a:xfrm>
          <a:prstGeom prst="leftArrow">
            <a:avLst>
              <a:gd name="adj1" fmla="val 50000"/>
              <a:gd name="adj2" fmla="val 5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Bioherm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or Reef Debris 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" y="180111"/>
            <a:ext cx="10058400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</a:t>
            </a:r>
            <a:r>
              <a:rPr lang="en-US" altLang="en-US" sz="3600" b="0" dirty="0" smtClean="0">
                <a:latin typeface="+mj-lt"/>
              </a:rPr>
              <a:t>Slope </a:t>
            </a:r>
            <a:r>
              <a:rPr lang="en-US" altLang="en-US" sz="3600" b="0" dirty="0">
                <a:latin typeface="+mj-lt"/>
              </a:rPr>
              <a:t>– </a:t>
            </a:r>
            <a:r>
              <a:rPr lang="en-US" altLang="en-US" sz="3600" b="0" dirty="0" smtClean="0">
                <a:latin typeface="+mj-lt"/>
              </a:rPr>
              <a:t>Mouth of </a:t>
            </a:r>
            <a:r>
              <a:rPr lang="en-US" altLang="en-US" sz="3600" b="0" dirty="0" err="1" smtClean="0">
                <a:latin typeface="+mj-lt"/>
              </a:rPr>
              <a:t>McKitrick</a:t>
            </a:r>
            <a:r>
              <a:rPr lang="en-US" altLang="en-US" sz="3600" b="0" dirty="0" smtClean="0">
                <a:latin typeface="+mj-lt"/>
              </a:rPr>
              <a:t> Canyon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3186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2" grpId="0" animBg="1" autoUpdateAnimBg="0"/>
      <p:bldP spid="475143" grpId="0" animBg="1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9264650" cy="795338"/>
          </a:xfrm>
        </p:spPr>
        <p:txBody>
          <a:bodyPr/>
          <a:lstStyle/>
          <a:p>
            <a:r>
              <a:rPr lang="en-US" altLang="en-US" dirty="0" smtClean="0"/>
              <a:t>Carbonate Margin and Slope Facies</a:t>
            </a:r>
            <a:endParaRPr lang="en-US" altLang="en-US" dirty="0"/>
          </a:p>
        </p:txBody>
      </p:sp>
      <p:pic>
        <p:nvPicPr>
          <p:cNvPr id="72707" name="Picture 3" descr="024-Slope-margin-Carbona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 b="5582"/>
          <a:stretch/>
        </p:blipFill>
        <p:spPr bwMode="auto">
          <a:xfrm>
            <a:off x="1133475" y="1062283"/>
            <a:ext cx="8096250" cy="526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04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620000" cy="1032164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Carbonate </a:t>
            </a:r>
            <a:r>
              <a:rPr lang="en-US" altLang="en-US" dirty="0" smtClean="0">
                <a:solidFill>
                  <a:schemeClr val="tx1"/>
                </a:solidFill>
              </a:rPr>
              <a:t>Depositional Settings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Shelf</a:t>
            </a:r>
          </a:p>
          <a:p>
            <a:pPr lvl="1"/>
            <a:r>
              <a:rPr lang="en-US" altLang="en-US" dirty="0">
                <a:solidFill>
                  <a:schemeClr val="tx2"/>
                </a:solidFill>
              </a:rPr>
              <a:t>Outer more normal marine</a:t>
            </a:r>
          </a:p>
          <a:p>
            <a:pPr lvl="1"/>
            <a:r>
              <a:rPr lang="en-US" altLang="en-US" dirty="0">
                <a:solidFill>
                  <a:schemeClr val="tx2"/>
                </a:solidFill>
              </a:rPr>
              <a:t>Inner restricted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Shelf margin crest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Margin slope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Basin</a:t>
            </a:r>
          </a:p>
        </p:txBody>
      </p:sp>
      <p:sp>
        <p:nvSpPr>
          <p:cNvPr id="220164" name="AutoShape 4"/>
          <p:cNvSpPr>
            <a:spLocks noChangeArrowheads="1"/>
          </p:cNvSpPr>
          <p:nvPr/>
        </p:nvSpPr>
        <p:spPr bwMode="auto">
          <a:xfrm>
            <a:off x="3352800" y="3048000"/>
            <a:ext cx="2514600" cy="533400"/>
          </a:xfrm>
          <a:prstGeom prst="leftArrow">
            <a:avLst>
              <a:gd name="adj1" fmla="val 50000"/>
              <a:gd name="adj2" fmla="val 1178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6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195262"/>
            <a:ext cx="9264650" cy="719138"/>
          </a:xfrm>
        </p:spPr>
        <p:txBody>
          <a:bodyPr/>
          <a:lstStyle/>
          <a:p>
            <a:r>
              <a:rPr lang="en-US" altLang="en-US" dirty="0" smtClean="0"/>
              <a:t>Basin and Lower Slope Facies</a:t>
            </a:r>
            <a:endParaRPr lang="en-US" altLang="en-US" dirty="0"/>
          </a:p>
        </p:txBody>
      </p:sp>
      <p:pic>
        <p:nvPicPr>
          <p:cNvPr id="44036" name="Picture 4" descr="fig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076325"/>
            <a:ext cx="47625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265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arbonate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585788" y="10668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338868" y="2195221"/>
            <a:ext cx="1219200" cy="762000"/>
          </a:xfrm>
          <a:prstGeom prst="downArrowCallout">
            <a:avLst>
              <a:gd name="adj1" fmla="val 40000"/>
              <a:gd name="adj2" fmla="val 4000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+mj-lt"/>
              </a:rPr>
              <a:t>MARGIN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266700" y="304800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/>
              <a:t>Principle Belts of Carbonate Accumulation</a:t>
            </a:r>
            <a:endParaRPr kumimoji="0" lang="en-US" sz="4000" dirty="0"/>
          </a:p>
        </p:txBody>
      </p:sp>
    </p:spTree>
    <p:extLst>
      <p:ext uri="{BB962C8B-B14F-4D97-AF65-F5344CB8AC3E}">
        <p14:creationId xmlns:p14="http://schemas.microsoft.com/office/powerpoint/2010/main" val="2724083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3570" y="228600"/>
            <a:ext cx="8839200" cy="6858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Margin Crest </a:t>
            </a:r>
            <a:r>
              <a:rPr lang="en-US" sz="3600" dirty="0" smtClean="0">
                <a:solidFill>
                  <a:schemeClr val="tx1"/>
                </a:solidFill>
              </a:rPr>
              <a:t>Facies &amp; Geometries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089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305800" cy="54102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Sediments heterogeneous to homogenous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bioclastic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packstone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to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grainstone</a:t>
            </a:r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Shoaling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upward cycles common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Bedding: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+mj-lt"/>
              </a:rPr>
              <a:t>Unconfined thick to massive homogeneous sheets to linear bodies parallel (barrier shoals) &amp;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latin typeface="+mj-lt"/>
              </a:rPr>
              <a:t>Perpendicular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(tidal channels) to margin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Fauna high numbers &amp; cosmopolitan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Downslope ecological accommodation common with massive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boundstones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and heterogeneous open-marine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‘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reef-building’ skeletal materials often grain-prone in distal portions; upper bounding surfaces often 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SB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&amp; less visible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mfs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FSST &amp; LST include exposure surfaces, or,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if sea-level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fall less, forced regressions of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packstone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and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wackestone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facies of shoreline bodies of upper slope area (perched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parasequences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) parallel to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margin</a:t>
            </a:r>
            <a:endParaRPr lang="en-US" dirty="0">
              <a:solidFill>
                <a:schemeClr val="tx2"/>
              </a:solidFill>
              <a:latin typeface="+mj-lt"/>
            </a:endParaRP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TST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onlapping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sheets of open-marine facies of mudstones,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wackestones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packstone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sheets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HST base of finer lime mudstones &amp;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wackestones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, &amp; overlain by aggrading shoaling-up cycles of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grainstone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ribbons parallel to the platform margin and massive merging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boundstone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parallel to margin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capped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by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subaerial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SB</a:t>
            </a:r>
          </a:p>
        </p:txBody>
      </p:sp>
    </p:spTree>
    <p:extLst>
      <p:ext uri="{BB962C8B-B14F-4D97-AF65-F5344CB8AC3E}">
        <p14:creationId xmlns:p14="http://schemas.microsoft.com/office/powerpoint/2010/main" val="26251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" y="271016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  <p:pic>
        <p:nvPicPr>
          <p:cNvPr id="69635" name="Picture 3" descr="GuadalupeMt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5" y="1066800"/>
            <a:ext cx="7727324" cy="5120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5715000" y="2171699"/>
            <a:ext cx="2590800" cy="1333500"/>
          </a:xfrm>
          <a:prstGeom prst="leftArrowCallout">
            <a:avLst>
              <a:gd name="adj1" fmla="val 25000"/>
              <a:gd name="adj2" fmla="val 25000"/>
              <a:gd name="adj3" fmla="val 32381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Basin</a:t>
            </a:r>
          </a:p>
          <a:p>
            <a:pPr algn="ctr"/>
            <a:r>
              <a:rPr lang="en-US" sz="2000" dirty="0">
                <a:latin typeface="+mj-lt"/>
              </a:rPr>
              <a:t>Margin</a:t>
            </a:r>
          </a:p>
          <a:p>
            <a:pPr algn="ctr"/>
            <a:r>
              <a:rPr lang="en-US" sz="2000" dirty="0">
                <a:latin typeface="+mj-lt"/>
              </a:rPr>
              <a:t>Carbonates</a:t>
            </a: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3039033" y="1561652"/>
            <a:ext cx="1536700" cy="1320800"/>
          </a:xfrm>
          <a:prstGeom prst="upArrowCallout">
            <a:avLst>
              <a:gd name="adj1" fmla="val 29087"/>
              <a:gd name="adj2" fmla="val 29087"/>
              <a:gd name="adj3" fmla="val 1666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Sabkha</a:t>
            </a:r>
          </a:p>
          <a:p>
            <a:pPr algn="ctr"/>
            <a:r>
              <a:rPr lang="en-US" sz="2000" dirty="0">
                <a:latin typeface="+mj-lt"/>
              </a:rPr>
              <a:t>Sediments</a:t>
            </a: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 rot="-2398272">
            <a:off x="5045548" y="4671492"/>
            <a:ext cx="2395538" cy="1233488"/>
          </a:xfrm>
          <a:prstGeom prst="leftArrowCallout">
            <a:avLst>
              <a:gd name="adj1" fmla="val 25000"/>
              <a:gd name="adj2" fmla="val 25000"/>
              <a:gd name="adj3" fmla="val 32368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Basinal </a:t>
            </a:r>
          </a:p>
          <a:p>
            <a:pPr algn="ctr"/>
            <a:r>
              <a:rPr lang="en-US" sz="2000" dirty="0">
                <a:latin typeface="+mj-lt"/>
              </a:rPr>
              <a:t>Clastics</a:t>
            </a: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4903708" y="723901"/>
            <a:ext cx="1143000" cy="1295400"/>
          </a:xfrm>
          <a:prstGeom prst="downArrowCallout">
            <a:avLst>
              <a:gd name="adj1" fmla="val 25000"/>
              <a:gd name="adj2" fmla="val 25000"/>
              <a:gd name="adj3" fmla="val 1888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Open</a:t>
            </a:r>
          </a:p>
          <a:p>
            <a:pPr algn="ctr"/>
            <a:r>
              <a:rPr lang="en-US" sz="2000" dirty="0">
                <a:latin typeface="+mj-lt"/>
              </a:rPr>
              <a:t>Shelf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14400" y="5791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257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animBg="1"/>
      <p:bldP spid="69637" grpId="0" animBg="1"/>
      <p:bldP spid="69638" grpId="0" animBg="1"/>
      <p:bldP spid="6963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026" descr="p3s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28889" r="1667" b="-8889"/>
          <a:stretch/>
        </p:blipFill>
        <p:spPr bwMode="auto">
          <a:xfrm>
            <a:off x="38100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0442" y="255337"/>
            <a:ext cx="833703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569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698" name="Picture 2" descr="PermPhysi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44" y="1049880"/>
            <a:ext cx="6407912" cy="5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9700" name="Text Box 4"/>
          <p:cNvSpPr txBox="1">
            <a:spLocks noChangeArrowheads="1"/>
          </p:cNvSpPr>
          <p:nvPr/>
        </p:nvSpPr>
        <p:spPr bwMode="auto">
          <a:xfrm>
            <a:off x="1995229" y="5867400"/>
            <a:ext cx="1371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i="1" dirty="0" smtClean="0">
                <a:solidFill>
                  <a:schemeClr val="tx2"/>
                </a:solidFill>
              </a:rPr>
              <a:t>Scholle,1999</a:t>
            </a:r>
            <a:endParaRPr lang="en-US" altLang="en-US" sz="1400" i="1" dirty="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569" y="232618"/>
            <a:ext cx="9486900" cy="6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smtClean="0">
                <a:latin typeface="+mj-lt"/>
              </a:rPr>
              <a:t>Permian Basin West Texas and New Mexico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4787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Permian-BasinWell-Xsectio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89149"/>
            <a:ext cx="645093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1882897" y="3922486"/>
            <a:ext cx="2209800" cy="838200"/>
          </a:xfrm>
          <a:prstGeom prst="leftArrowCallout">
            <a:avLst>
              <a:gd name="adj1" fmla="val 25000"/>
              <a:gd name="adj2" fmla="val 25000"/>
              <a:gd name="adj3" fmla="val 43939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j-lt"/>
              </a:rPr>
              <a:t>Basin</a:t>
            </a:r>
          </a:p>
          <a:p>
            <a:pPr algn="ctr"/>
            <a:r>
              <a:rPr lang="en-US" sz="2000" b="0">
                <a:solidFill>
                  <a:schemeClr val="tx2"/>
                </a:solidFill>
                <a:latin typeface="+mj-lt"/>
              </a:rPr>
              <a:t>Fill</a:t>
            </a:r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2864305" y="1022900"/>
            <a:ext cx="2667000" cy="533400"/>
          </a:xfrm>
          <a:prstGeom prst="downArrowCallout">
            <a:avLst>
              <a:gd name="adj1" fmla="val 117857"/>
              <a:gd name="adj2" fmla="val 11785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j-lt"/>
              </a:rPr>
              <a:t>Open Marine Shelf</a:t>
            </a:r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387927" y="2667000"/>
            <a:ext cx="2454275" cy="1066800"/>
          </a:xfrm>
          <a:prstGeom prst="rightArrowCallout">
            <a:avLst>
              <a:gd name="adj1" fmla="val 25000"/>
              <a:gd name="adj2" fmla="val 25000"/>
              <a:gd name="adj3" fmla="val 38343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j-lt"/>
              </a:rPr>
              <a:t>Margin</a:t>
            </a:r>
          </a:p>
          <a:p>
            <a:pPr algn="ctr"/>
            <a:r>
              <a:rPr lang="en-US" sz="2000" b="0">
                <a:solidFill>
                  <a:schemeClr val="tx2"/>
                </a:solidFill>
                <a:latin typeface="+mj-lt"/>
              </a:rPr>
              <a:t>Slope</a:t>
            </a:r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>
            <a:off x="6483885" y="1189149"/>
            <a:ext cx="2743200" cy="1143000"/>
          </a:xfrm>
          <a:prstGeom prst="leftArrowCallout">
            <a:avLst>
              <a:gd name="adj1" fmla="val 25000"/>
              <a:gd name="adj2" fmla="val 25000"/>
              <a:gd name="adj3" fmla="val 4000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j-lt"/>
              </a:rPr>
              <a:t>Restricted</a:t>
            </a:r>
          </a:p>
          <a:p>
            <a:pPr algn="ctr"/>
            <a:r>
              <a:rPr lang="en-US" sz="2000" b="0" dirty="0">
                <a:solidFill>
                  <a:schemeClr val="tx2"/>
                </a:solidFill>
                <a:latin typeface="+mj-lt"/>
              </a:rPr>
              <a:t>Tidal Flats </a:t>
            </a:r>
          </a:p>
          <a:p>
            <a:pPr algn="ctr"/>
            <a:r>
              <a:rPr lang="en-US" sz="2000" b="0" dirty="0">
                <a:solidFill>
                  <a:schemeClr val="tx2"/>
                </a:solidFill>
                <a:latin typeface="+mj-lt"/>
              </a:rPr>
              <a:t>&amp; Lagoon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2400" y="241412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6" grpId="0" animBg="1"/>
      <p:bldP spid="71688" grpId="0" animBg="1"/>
      <p:bldP spid="7169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2" name="Picture 4" descr="ReefMicrofcBacock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80807"/>
            <a:ext cx="8122920" cy="52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2773" name="Text Box 5"/>
          <p:cNvSpPr txBox="1">
            <a:spLocks noChangeArrowheads="1"/>
          </p:cNvSpPr>
          <p:nvPr/>
        </p:nvSpPr>
        <p:spPr bwMode="auto">
          <a:xfrm>
            <a:off x="6553200" y="6004629"/>
            <a:ext cx="21820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b="0" i="1" dirty="0">
                <a:solidFill>
                  <a:schemeClr val="tx2"/>
                </a:solidFill>
                <a:latin typeface="+mn-lt"/>
              </a:rPr>
              <a:t>, 1999;  after Babcock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442" y="255337"/>
            <a:ext cx="833703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4219"/>
      </p:ext>
    </p:extLst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11282" y="138546"/>
            <a:ext cx="9144000" cy="8382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Guadalupe Shelf – Slaughter Canyon</a:t>
            </a:r>
          </a:p>
        </p:txBody>
      </p:sp>
      <p:pic>
        <p:nvPicPr>
          <p:cNvPr id="284674" name="Picture 1026" descr="GuadaupeShelf&amp;Ree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680" y="1097280"/>
            <a:ext cx="6827520" cy="5120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4676" name="AutoShape 1028"/>
          <p:cNvSpPr>
            <a:spLocks noChangeArrowheads="1"/>
          </p:cNvSpPr>
          <p:nvPr/>
        </p:nvSpPr>
        <p:spPr bwMode="auto">
          <a:xfrm rot="474769">
            <a:off x="3569994" y="2935485"/>
            <a:ext cx="4495800" cy="1219200"/>
          </a:xfrm>
          <a:prstGeom prst="leftArrow">
            <a:avLst>
              <a:gd name="adj1" fmla="val 50000"/>
              <a:gd name="adj2" fmla="val 9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Reef Cycles</a:t>
            </a:r>
          </a:p>
        </p:txBody>
      </p:sp>
      <p:sp>
        <p:nvSpPr>
          <p:cNvPr id="284677" name="AutoShape 1029"/>
          <p:cNvSpPr>
            <a:spLocks noChangeArrowheads="1"/>
          </p:cNvSpPr>
          <p:nvPr/>
        </p:nvSpPr>
        <p:spPr bwMode="auto">
          <a:xfrm rot="964590">
            <a:off x="1926091" y="4585343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Capitan Reef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086600" y="5795328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98856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6" grpId="0" animBg="1"/>
      <p:bldP spid="28467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994" name="Picture 2" descr="guadfaciessp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7" y="1082040"/>
            <a:ext cx="7711440" cy="49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995" name="Rectangle 3"/>
          <p:cNvSpPr>
            <a:spLocks noChangeArrowheads="1"/>
          </p:cNvSpPr>
          <p:nvPr/>
        </p:nvSpPr>
        <p:spPr bwMode="auto">
          <a:xfrm>
            <a:off x="183629" y="24359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Peter </a:t>
            </a:r>
            <a:r>
              <a:rPr lang="en-US" altLang="en-US" sz="3600" b="0" dirty="0" err="1" smtClean="0">
                <a:solidFill>
                  <a:schemeClr val="tx1"/>
                </a:solidFill>
                <a:latin typeface="+mj-lt"/>
              </a:rPr>
              <a:t>Scholle’s</a:t>
            </a:r>
            <a:r>
              <a:rPr lang="en-US" altLang="en-US" sz="3600" b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en-US" altLang="en-US" sz="3600" b="0" dirty="0" smtClean="0">
                <a:solidFill>
                  <a:schemeClr val="tx1"/>
                </a:solidFill>
                <a:latin typeface="+mj-lt"/>
              </a:rPr>
              <a:t>Over Simple 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Diagram!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7467600" y="5858619"/>
            <a:ext cx="912109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chemeClr val="tx2"/>
                </a:solidFill>
                <a:latin typeface="+mn-lt"/>
              </a:rPr>
              <a:t>Peter </a:t>
            </a:r>
            <a:r>
              <a:rPr lang="en-US" b="0" i="1" dirty="0" err="1" smtClean="0">
                <a:solidFill>
                  <a:schemeClr val="tx2"/>
                </a:solidFill>
                <a:latin typeface="+mn-lt"/>
              </a:rPr>
              <a:t>Scholle</a:t>
            </a:r>
            <a:endParaRPr lang="en-US" b="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660441"/>
      </p:ext>
    </p:extLst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9" name="Picture 1027" descr="p5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84326"/>
            <a:ext cx="7924800" cy="52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0500" name="Text Box 1028"/>
          <p:cNvSpPr txBox="1">
            <a:spLocks noChangeArrowheads="1"/>
          </p:cNvSpPr>
          <p:nvPr/>
        </p:nvSpPr>
        <p:spPr bwMode="auto">
          <a:xfrm>
            <a:off x="7315200" y="6013873"/>
            <a:ext cx="17219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Photo </a:t>
            </a:r>
            <a:r>
              <a:rPr lang="en-US" altLang="en-US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Scholle</a:t>
            </a:r>
            <a:r>
              <a:rPr lang="en-US" altLang="en-US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1999</a:t>
            </a:r>
          </a:p>
        </p:txBody>
      </p:sp>
      <p:sp>
        <p:nvSpPr>
          <p:cNvPr id="490501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– </a:t>
            </a:r>
            <a:r>
              <a:rPr lang="en-US" altLang="en-US" sz="3600" b="0" dirty="0">
                <a:latin typeface="+mj-lt"/>
              </a:rPr>
              <a:t>Walnut Canyon</a:t>
            </a:r>
          </a:p>
        </p:txBody>
      </p:sp>
      <p:sp>
        <p:nvSpPr>
          <p:cNvPr id="490502" name="AutoShape 1030"/>
          <p:cNvSpPr>
            <a:spLocks noChangeArrowheads="1"/>
          </p:cNvSpPr>
          <p:nvPr/>
        </p:nvSpPr>
        <p:spPr bwMode="auto">
          <a:xfrm rot="474769">
            <a:off x="4648200" y="1600200"/>
            <a:ext cx="4495800" cy="1219200"/>
          </a:xfrm>
          <a:prstGeom prst="leftArrow">
            <a:avLst>
              <a:gd name="adj1" fmla="val 50000"/>
              <a:gd name="adj2" fmla="val 9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Sponges</a:t>
            </a:r>
          </a:p>
        </p:txBody>
      </p:sp>
      <p:sp>
        <p:nvSpPr>
          <p:cNvPr id="490503" name="AutoShape 1031"/>
          <p:cNvSpPr>
            <a:spLocks noChangeArrowheads="1"/>
          </p:cNvSpPr>
          <p:nvPr/>
        </p:nvSpPr>
        <p:spPr bwMode="auto">
          <a:xfrm rot="964590">
            <a:off x="990600" y="29718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Archeolithoporella</a:t>
            </a:r>
          </a:p>
        </p:txBody>
      </p:sp>
    </p:spTree>
    <p:extLst>
      <p:ext uri="{BB962C8B-B14F-4D97-AF65-F5344CB8AC3E}">
        <p14:creationId xmlns:p14="http://schemas.microsoft.com/office/powerpoint/2010/main" val="1546505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2" name="Picture 4" descr="Neptunian Dy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12898"/>
            <a:ext cx="7683500" cy="52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2533" name="Text Box 5"/>
          <p:cNvSpPr txBox="1">
            <a:spLocks noChangeArrowheads="1"/>
          </p:cNvSpPr>
          <p:nvPr/>
        </p:nvSpPr>
        <p:spPr bwMode="auto">
          <a:xfrm>
            <a:off x="1143000" y="6016823"/>
            <a:ext cx="17876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>
                <a:latin typeface="+mn-lt"/>
              </a:rPr>
              <a:t>Photo </a:t>
            </a:r>
            <a:r>
              <a:rPr lang="en-US" altLang="en-US" sz="1400" b="0" i="1" dirty="0" err="1">
                <a:latin typeface="+mn-lt"/>
              </a:rPr>
              <a:t>Scholle</a:t>
            </a:r>
            <a:r>
              <a:rPr lang="en-US" altLang="en-US" sz="1400" b="0" i="1" dirty="0">
                <a:latin typeface="+mn-lt"/>
              </a:rPr>
              <a:t>, 1999</a:t>
            </a:r>
          </a:p>
        </p:txBody>
      </p:sp>
      <p:sp>
        <p:nvSpPr>
          <p:cNvPr id="662536" name="AutoShape 8"/>
          <p:cNvSpPr>
            <a:spLocks noChangeArrowheads="1"/>
          </p:cNvSpPr>
          <p:nvPr/>
        </p:nvSpPr>
        <p:spPr bwMode="auto">
          <a:xfrm rot="964590">
            <a:off x="838200" y="10668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Archeolithoporella</a:t>
            </a:r>
          </a:p>
        </p:txBody>
      </p:sp>
      <p:sp>
        <p:nvSpPr>
          <p:cNvPr id="662537" name="AutoShape 9"/>
          <p:cNvSpPr>
            <a:spLocks noChangeArrowheads="1"/>
          </p:cNvSpPr>
          <p:nvPr/>
        </p:nvSpPr>
        <p:spPr bwMode="auto">
          <a:xfrm rot="-716548">
            <a:off x="5540074" y="2206099"/>
            <a:ext cx="3276600" cy="2819400"/>
          </a:xfrm>
          <a:prstGeom prst="upDownArrowCallout">
            <a:avLst>
              <a:gd name="adj1" fmla="val 29054"/>
              <a:gd name="adj2" fmla="val 29054"/>
              <a:gd name="adj3" fmla="val 125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Neptunian 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Dike</a:t>
            </a:r>
          </a:p>
        </p:txBody>
      </p:sp>
      <p:sp>
        <p:nvSpPr>
          <p:cNvPr id="7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– </a:t>
            </a:r>
            <a:r>
              <a:rPr lang="en-US" altLang="en-US" sz="3600" b="0" dirty="0">
                <a:latin typeface="+mj-lt"/>
              </a:rPr>
              <a:t>Walnut Canyon</a:t>
            </a:r>
          </a:p>
        </p:txBody>
      </p:sp>
    </p:spTree>
    <p:extLst>
      <p:ext uri="{BB962C8B-B14F-4D97-AF65-F5344CB8AC3E}">
        <p14:creationId xmlns:p14="http://schemas.microsoft.com/office/powerpoint/2010/main" val="319656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36" grpId="0" animBg="1" autoUpdateAnimBg="0"/>
      <p:bldP spid="662537" grpId="0" animBg="1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p4s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68" y="1144271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533400" y="1371600"/>
            <a:ext cx="289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Archaeolithoporella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Coating Sponges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6726" name="AutoShape 6"/>
          <p:cNvSpPr>
            <a:spLocks noChangeArrowheads="1"/>
          </p:cNvSpPr>
          <p:nvPr/>
        </p:nvSpPr>
        <p:spPr bwMode="auto">
          <a:xfrm rot="474769">
            <a:off x="4584171" y="1905000"/>
            <a:ext cx="4495800" cy="1219200"/>
          </a:xfrm>
          <a:prstGeom prst="leftArrow">
            <a:avLst>
              <a:gd name="adj1" fmla="val 50000"/>
              <a:gd name="adj2" fmla="val 9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panose="020B0604020202020204" pitchFamily="34" charset="0"/>
              </a:rPr>
              <a:t>Sponges</a:t>
            </a:r>
          </a:p>
        </p:txBody>
      </p:sp>
      <p:sp>
        <p:nvSpPr>
          <p:cNvPr id="286727" name="AutoShape 7"/>
          <p:cNvSpPr>
            <a:spLocks noChangeArrowheads="1"/>
          </p:cNvSpPr>
          <p:nvPr/>
        </p:nvSpPr>
        <p:spPr bwMode="auto">
          <a:xfrm rot="964590">
            <a:off x="1295400" y="35814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Archeolithoporella</a:t>
            </a:r>
            <a:endParaRPr lang="en-US" sz="2400" dirty="0">
              <a:latin typeface="+mn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400800" y="57150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8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– </a:t>
            </a:r>
            <a:r>
              <a:rPr lang="en-US" altLang="en-US" sz="3600" b="0" dirty="0">
                <a:latin typeface="+mj-lt"/>
              </a:rPr>
              <a:t>Walnut Canyon</a:t>
            </a:r>
          </a:p>
        </p:txBody>
      </p:sp>
    </p:spTree>
    <p:extLst>
      <p:ext uri="{BB962C8B-B14F-4D97-AF65-F5344CB8AC3E}">
        <p14:creationId xmlns:p14="http://schemas.microsoft.com/office/powerpoint/2010/main" val="78641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1" name="Picture 3" descr="p4s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72918"/>
            <a:ext cx="8077200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8213" name="AutoShape 5"/>
          <p:cNvSpPr>
            <a:spLocks noChangeArrowheads="1"/>
          </p:cNvSpPr>
          <p:nvPr/>
        </p:nvSpPr>
        <p:spPr bwMode="auto">
          <a:xfrm rot="-1392613">
            <a:off x="3902051" y="2110711"/>
            <a:ext cx="6019800" cy="1219200"/>
          </a:xfrm>
          <a:prstGeom prst="leftArrow">
            <a:avLst>
              <a:gd name="adj1" fmla="val 50000"/>
              <a:gd name="adj2" fmla="val 1234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Marine Aragonite replaced by Calcite</a:t>
            </a:r>
          </a:p>
        </p:txBody>
      </p:sp>
      <p:sp>
        <p:nvSpPr>
          <p:cNvPr id="478215" name="Text Box 7"/>
          <p:cNvSpPr txBox="1">
            <a:spLocks noChangeArrowheads="1"/>
          </p:cNvSpPr>
          <p:nvPr/>
        </p:nvSpPr>
        <p:spPr bwMode="auto">
          <a:xfrm>
            <a:off x="7696200" y="609907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</a:t>
            </a:r>
            <a:r>
              <a:rPr lang="en-US" altLang="en-US" sz="3600" b="0" dirty="0">
                <a:latin typeface="+mj-lt"/>
              </a:rPr>
              <a:t>– </a:t>
            </a:r>
            <a:r>
              <a:rPr lang="en-US" altLang="en-US" sz="3600" b="0" dirty="0" err="1" smtClean="0">
                <a:latin typeface="+mj-lt"/>
              </a:rPr>
              <a:t>Archaeolithoporella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5028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3" grpId="0" animBg="1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 descr="p5s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8153400" cy="521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7428" name="AutoShape 4"/>
          <p:cNvSpPr>
            <a:spLocks noChangeArrowheads="1"/>
          </p:cNvSpPr>
          <p:nvPr/>
        </p:nvSpPr>
        <p:spPr bwMode="auto">
          <a:xfrm rot="-1392613">
            <a:off x="3889558" y="2051281"/>
            <a:ext cx="6019800" cy="1219200"/>
          </a:xfrm>
          <a:prstGeom prst="leftArrow">
            <a:avLst>
              <a:gd name="adj1" fmla="val 50000"/>
              <a:gd name="adj2" fmla="val 1234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Marine Aragonite replaced by Calcite</a:t>
            </a:r>
          </a:p>
        </p:txBody>
      </p:sp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7588770" y="6006059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– </a:t>
            </a:r>
            <a:r>
              <a:rPr lang="en-US" altLang="en-US" sz="3600" b="0" dirty="0">
                <a:latin typeface="+mj-lt"/>
              </a:rPr>
              <a:t>Walnut Canyon</a:t>
            </a:r>
          </a:p>
        </p:txBody>
      </p:sp>
    </p:spTree>
    <p:extLst>
      <p:ext uri="{BB962C8B-B14F-4D97-AF65-F5344CB8AC3E}">
        <p14:creationId xmlns:p14="http://schemas.microsoft.com/office/powerpoint/2010/main" val="115391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8" grpId="0" animBg="1" autoUpdateAnimBg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7" name="Picture 3" descr="p5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97659"/>
            <a:ext cx="6629400" cy="5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– </a:t>
            </a:r>
            <a:r>
              <a:rPr lang="en-US" altLang="en-US" sz="3600" b="0" dirty="0">
                <a:latin typeface="+mj-lt"/>
              </a:rPr>
              <a:t>Walnut Canyon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6781800" y="5927786"/>
            <a:ext cx="11814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0" i="1" dirty="0" smtClean="0">
                <a:solidFill>
                  <a:schemeClr val="tx2"/>
                </a:solidFill>
                <a:latin typeface="+mn-lt"/>
              </a:rPr>
              <a:t>Babcock</a:t>
            </a:r>
            <a:endParaRPr lang="en-US" sz="2400" b="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453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GuadalupeMt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5" y="1066800"/>
            <a:ext cx="7727324" cy="5120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5715000" y="2171699"/>
            <a:ext cx="2590800" cy="1333500"/>
          </a:xfrm>
          <a:prstGeom prst="leftArrowCallout">
            <a:avLst>
              <a:gd name="adj1" fmla="val 25000"/>
              <a:gd name="adj2" fmla="val 25000"/>
              <a:gd name="adj3" fmla="val 32381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Basin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Margin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Carbonates</a:t>
            </a: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3223899" y="2082683"/>
            <a:ext cx="1536700" cy="1320800"/>
          </a:xfrm>
          <a:prstGeom prst="upArrowCallout">
            <a:avLst>
              <a:gd name="adj1" fmla="val 29087"/>
              <a:gd name="adj2" fmla="val 29087"/>
              <a:gd name="adj3" fmla="val 1666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Sabkha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Sediments</a:t>
            </a: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5310187" y="533400"/>
            <a:ext cx="1143000" cy="1295400"/>
          </a:xfrm>
          <a:prstGeom prst="downArrowCallout">
            <a:avLst>
              <a:gd name="adj1" fmla="val 25000"/>
              <a:gd name="adj2" fmla="val 25000"/>
              <a:gd name="adj3" fmla="val 1888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Open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Shelf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38200" y="5791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846710" y="3627120"/>
            <a:ext cx="3429000" cy="1295400"/>
          </a:xfrm>
          <a:prstGeom prst="leftArrowCallout">
            <a:avLst>
              <a:gd name="adj1" fmla="val 25000"/>
              <a:gd name="adj2" fmla="val 25000"/>
              <a:gd name="adj3" fmla="val 44118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Basin Slope </a:t>
            </a:r>
            <a:r>
              <a:rPr lang="en-US" altLang="en-US" sz="2000" dirty="0" err="1">
                <a:solidFill>
                  <a:schemeClr val="tx2"/>
                </a:solidFill>
                <a:latin typeface="+mn-lt"/>
              </a:rPr>
              <a:t>Lst</a:t>
            </a:r>
            <a:endParaRPr lang="en-US" altLang="en-US" sz="2000" dirty="0">
              <a:solidFill>
                <a:schemeClr val="tx2"/>
              </a:solidFill>
              <a:latin typeface="+mn-lt"/>
            </a:endParaRPr>
          </a:p>
          <a:p>
            <a:pPr algn="ctr"/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&amp; Clastic Cycles</a:t>
            </a:r>
          </a:p>
          <a:p>
            <a:pPr algn="ctr"/>
            <a:r>
              <a:rPr lang="en-US" altLang="en-US" sz="2000" dirty="0">
                <a:solidFill>
                  <a:schemeClr val="tx2"/>
                </a:solidFill>
                <a:latin typeface="+mn-lt"/>
              </a:rPr>
              <a:t>Thin </a:t>
            </a:r>
            <a:r>
              <a:rPr lang="en-US" altLang="en-US" sz="2000" dirty="0" err="1">
                <a:solidFill>
                  <a:schemeClr val="tx2"/>
                </a:solidFill>
                <a:latin typeface="+mn-lt"/>
              </a:rPr>
              <a:t>Basinward</a:t>
            </a:r>
            <a:endParaRPr lang="en-US" altLang="en-US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1685765">
            <a:off x="2661366" y="4732878"/>
            <a:ext cx="3048000" cy="685800"/>
          </a:xfrm>
          <a:prstGeom prst="rightArrowCallout">
            <a:avLst>
              <a:gd name="adj1" fmla="val 25000"/>
              <a:gd name="adj2" fmla="val 25000"/>
              <a:gd name="adj3" fmla="val 74074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chemeClr val="tx2"/>
                </a:solidFill>
                <a:latin typeface="+mn-lt"/>
              </a:rPr>
              <a:t>Thin Basinal </a:t>
            </a:r>
          </a:p>
          <a:p>
            <a:pPr algn="ctr"/>
            <a:r>
              <a:rPr lang="en-US" altLang="en-US" sz="2000">
                <a:solidFill>
                  <a:schemeClr val="tx2"/>
                </a:solidFill>
                <a:latin typeface="+mn-lt"/>
              </a:rPr>
              <a:t>Clastics &amp; Lst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98600" y="232618"/>
            <a:ext cx="9486900" cy="6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smtClean="0">
                <a:latin typeface="+mj-lt"/>
              </a:rPr>
              <a:t>Guadalupe </a:t>
            </a:r>
            <a:r>
              <a:rPr lang="en-US" altLang="en-US" sz="3600" b="0" dirty="0" err="1" smtClean="0">
                <a:latin typeface="+mj-lt"/>
              </a:rPr>
              <a:t>Mts</a:t>
            </a:r>
            <a:r>
              <a:rPr lang="en-US" altLang="en-US" sz="3600" b="0" dirty="0" smtClean="0">
                <a:latin typeface="+mj-lt"/>
              </a:rPr>
              <a:t> and Permian Basin Settings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84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animBg="1"/>
      <p:bldP spid="69637" grpId="0" animBg="1"/>
      <p:bldP spid="69639" grpId="0" animBg="1"/>
      <p:bldP spid="9" grpId="0" animBg="1" autoUpdateAnimBg="0"/>
      <p:bldP spid="11" grpId="0" animBg="1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 descr="p5s1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2534" r="18333" b="8765"/>
          <a:stretch/>
        </p:blipFill>
        <p:spPr bwMode="auto">
          <a:xfrm>
            <a:off x="1485900" y="1066800"/>
            <a:ext cx="6705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– </a:t>
            </a:r>
            <a:r>
              <a:rPr lang="en-US" altLang="en-US" sz="3600" b="0" dirty="0">
                <a:latin typeface="+mj-lt"/>
              </a:rPr>
              <a:t>Walnut Canyon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8305800" y="5339862"/>
            <a:ext cx="118141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0" i="1" dirty="0" smtClean="0">
                <a:solidFill>
                  <a:schemeClr val="tx2"/>
                </a:solidFill>
                <a:latin typeface="+mn-lt"/>
              </a:rPr>
              <a:t>Babcock</a:t>
            </a:r>
            <a:endParaRPr lang="en-US" sz="2400" b="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766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3" name="Picture 3" descr="p5s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5" t="22223" r="18921" b="15555"/>
          <a:stretch/>
        </p:blipFill>
        <p:spPr bwMode="auto">
          <a:xfrm>
            <a:off x="3276734" y="1143000"/>
            <a:ext cx="3504932" cy="530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198620" y="13741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Capitan Reef </a:t>
            </a:r>
            <a:r>
              <a:rPr lang="en-US" altLang="en-US" sz="3600" b="0" dirty="0" smtClean="0">
                <a:latin typeface="+mj-lt"/>
              </a:rPr>
              <a:t>Facies – </a:t>
            </a:r>
            <a:r>
              <a:rPr lang="en-US" altLang="en-US" sz="3600" b="0" dirty="0">
                <a:latin typeface="+mj-lt"/>
              </a:rPr>
              <a:t>Walnut Canyon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5996329" y="6201489"/>
            <a:ext cx="78547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0" i="1" dirty="0" smtClean="0">
                <a:solidFill>
                  <a:schemeClr val="tx2"/>
                </a:solidFill>
                <a:latin typeface="+mn-lt"/>
              </a:rPr>
              <a:t>Babcock</a:t>
            </a:r>
            <a:endParaRPr lang="en-US" sz="1600" b="0" i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09459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1026" descr="p5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78" y="1190291"/>
            <a:ext cx="5675643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700" name="AutoShape 1028"/>
          <p:cNvSpPr>
            <a:spLocks noChangeArrowheads="1"/>
          </p:cNvSpPr>
          <p:nvPr/>
        </p:nvSpPr>
        <p:spPr bwMode="auto">
          <a:xfrm rot="964590">
            <a:off x="216912" y="2543506"/>
            <a:ext cx="5334000" cy="1219200"/>
          </a:xfrm>
          <a:prstGeom prst="rightArrow">
            <a:avLst>
              <a:gd name="adj1" fmla="val 50000"/>
              <a:gd name="adj2" fmla="val 109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Capitan Reef Fabric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197427" y="274954"/>
            <a:ext cx="9144000" cy="625592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>
                <a:solidFill>
                  <a:schemeClr val="tx1"/>
                </a:solidFill>
              </a:rPr>
              <a:t>Guadalupe </a:t>
            </a:r>
            <a:r>
              <a:rPr kumimoji="0" lang="en-US" sz="3600" dirty="0" smtClean="0">
                <a:solidFill>
                  <a:schemeClr val="tx1"/>
                </a:solidFill>
              </a:rPr>
              <a:t>Mountains – Capitan Limestone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1828798"/>
            <a:ext cx="1524000" cy="5334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90800" y="5562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657037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GuadapupeCycl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713" y="1109333"/>
            <a:ext cx="6827520" cy="5120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74028" y="130683"/>
            <a:ext cx="9144000" cy="8382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Guadalupe Shelf – Slaughter Canyon</a:t>
            </a:r>
          </a:p>
        </p:txBody>
      </p:sp>
      <p:sp>
        <p:nvSpPr>
          <p:cNvPr id="290820" name="AutoShape 4"/>
          <p:cNvSpPr>
            <a:spLocks noChangeArrowheads="1"/>
          </p:cNvSpPr>
          <p:nvPr/>
        </p:nvSpPr>
        <p:spPr bwMode="auto">
          <a:xfrm rot="474769">
            <a:off x="4343400" y="2057400"/>
            <a:ext cx="4495800" cy="1219200"/>
          </a:xfrm>
          <a:prstGeom prst="leftArrow">
            <a:avLst>
              <a:gd name="adj1" fmla="val 50000"/>
              <a:gd name="adj2" fmla="val 9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+mj-lt"/>
              </a:rPr>
              <a:t>Back Reef Cycles</a:t>
            </a:r>
          </a:p>
        </p:txBody>
      </p:sp>
      <p:sp>
        <p:nvSpPr>
          <p:cNvPr id="290821" name="AutoShape 5"/>
          <p:cNvSpPr>
            <a:spLocks noChangeArrowheads="1"/>
          </p:cNvSpPr>
          <p:nvPr/>
        </p:nvSpPr>
        <p:spPr bwMode="auto">
          <a:xfrm rot="964590">
            <a:off x="1524000" y="41910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solidFill>
                  <a:srgbClr val="FFFFFF"/>
                </a:solidFill>
                <a:latin typeface="+mj-lt"/>
              </a:rPr>
              <a:t>Massive Capitan Reef</a:t>
            </a:r>
            <a:endParaRPr lang="en-US" sz="2400" b="0" dirty="0">
              <a:latin typeface="+mj-lt"/>
            </a:endParaRP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1524000" y="5920502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Kendall Photo</a:t>
            </a:r>
          </a:p>
        </p:txBody>
      </p:sp>
      <p:grpSp>
        <p:nvGrpSpPr>
          <p:cNvPr id="290823" name="Group 7"/>
          <p:cNvGrpSpPr>
            <a:grpSpLocks/>
          </p:cNvGrpSpPr>
          <p:nvPr/>
        </p:nvGrpSpPr>
        <p:grpSpPr bwMode="auto">
          <a:xfrm>
            <a:off x="3733800" y="1733550"/>
            <a:ext cx="96838" cy="2762250"/>
            <a:chOff x="2112" y="528"/>
            <a:chExt cx="61" cy="1740"/>
          </a:xfrm>
        </p:grpSpPr>
        <p:sp>
          <p:nvSpPr>
            <p:cNvPr id="290824" name="AutoShape 8"/>
            <p:cNvSpPr>
              <a:spLocks noChangeArrowheads="1"/>
            </p:cNvSpPr>
            <p:nvPr/>
          </p:nvSpPr>
          <p:spPr bwMode="auto">
            <a:xfrm flipV="1">
              <a:off x="2112" y="528"/>
              <a:ext cx="61" cy="122"/>
            </a:xfrm>
            <a:prstGeom prst="triangle">
              <a:avLst>
                <a:gd name="adj" fmla="val 4791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90825" name="AutoShape 9"/>
            <p:cNvSpPr>
              <a:spLocks noChangeArrowheads="1"/>
            </p:cNvSpPr>
            <p:nvPr/>
          </p:nvSpPr>
          <p:spPr bwMode="auto">
            <a:xfrm flipV="1">
              <a:off x="2118" y="655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26" name="AutoShape 10"/>
            <p:cNvSpPr>
              <a:spLocks noChangeArrowheads="1"/>
            </p:cNvSpPr>
            <p:nvPr/>
          </p:nvSpPr>
          <p:spPr bwMode="auto">
            <a:xfrm flipV="1">
              <a:off x="2118" y="1296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27" name="AutoShape 11"/>
            <p:cNvSpPr>
              <a:spLocks noChangeArrowheads="1"/>
            </p:cNvSpPr>
            <p:nvPr/>
          </p:nvSpPr>
          <p:spPr bwMode="auto">
            <a:xfrm flipV="1">
              <a:off x="2118" y="720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28" name="AutoShape 12"/>
            <p:cNvSpPr>
              <a:spLocks noChangeArrowheads="1"/>
            </p:cNvSpPr>
            <p:nvPr/>
          </p:nvSpPr>
          <p:spPr bwMode="auto">
            <a:xfrm flipV="1">
              <a:off x="2118" y="1680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29" name="AutoShape 13"/>
            <p:cNvSpPr>
              <a:spLocks noChangeArrowheads="1"/>
            </p:cNvSpPr>
            <p:nvPr/>
          </p:nvSpPr>
          <p:spPr bwMode="auto">
            <a:xfrm flipV="1">
              <a:off x="2118" y="772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0" name="AutoShape 14"/>
            <p:cNvSpPr>
              <a:spLocks noChangeArrowheads="1"/>
            </p:cNvSpPr>
            <p:nvPr/>
          </p:nvSpPr>
          <p:spPr bwMode="auto">
            <a:xfrm flipV="1">
              <a:off x="2118" y="826"/>
              <a:ext cx="47" cy="7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1" name="AutoShape 15"/>
            <p:cNvSpPr>
              <a:spLocks noChangeArrowheads="1"/>
            </p:cNvSpPr>
            <p:nvPr/>
          </p:nvSpPr>
          <p:spPr bwMode="auto">
            <a:xfrm flipV="1">
              <a:off x="2118" y="900"/>
              <a:ext cx="47" cy="6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2" name="AutoShape 16"/>
            <p:cNvSpPr>
              <a:spLocks noChangeArrowheads="1"/>
            </p:cNvSpPr>
            <p:nvPr/>
          </p:nvSpPr>
          <p:spPr bwMode="auto">
            <a:xfrm flipV="1">
              <a:off x="2118" y="983"/>
              <a:ext cx="47" cy="7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3" name="AutoShape 17"/>
            <p:cNvSpPr>
              <a:spLocks noChangeArrowheads="1"/>
            </p:cNvSpPr>
            <p:nvPr/>
          </p:nvSpPr>
          <p:spPr bwMode="auto">
            <a:xfrm flipV="1">
              <a:off x="2118" y="1056"/>
              <a:ext cx="47" cy="7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4" name="AutoShape 18"/>
            <p:cNvSpPr>
              <a:spLocks noChangeArrowheads="1"/>
            </p:cNvSpPr>
            <p:nvPr/>
          </p:nvSpPr>
          <p:spPr bwMode="auto">
            <a:xfrm flipV="1">
              <a:off x="2118" y="1248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5" name="AutoShape 19"/>
            <p:cNvSpPr>
              <a:spLocks noChangeArrowheads="1"/>
            </p:cNvSpPr>
            <p:nvPr/>
          </p:nvSpPr>
          <p:spPr bwMode="auto">
            <a:xfrm flipV="1">
              <a:off x="2118" y="1133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6" name="AutoShape 20"/>
            <p:cNvSpPr>
              <a:spLocks noChangeArrowheads="1"/>
            </p:cNvSpPr>
            <p:nvPr/>
          </p:nvSpPr>
          <p:spPr bwMode="auto">
            <a:xfrm flipV="1">
              <a:off x="2118" y="1187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7" name="AutoShape 21"/>
            <p:cNvSpPr>
              <a:spLocks noChangeArrowheads="1"/>
            </p:cNvSpPr>
            <p:nvPr/>
          </p:nvSpPr>
          <p:spPr bwMode="auto">
            <a:xfrm flipV="1">
              <a:off x="2118" y="1352"/>
              <a:ext cx="47" cy="56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8" name="AutoShape 22"/>
            <p:cNvSpPr>
              <a:spLocks noChangeArrowheads="1"/>
            </p:cNvSpPr>
            <p:nvPr/>
          </p:nvSpPr>
          <p:spPr bwMode="auto">
            <a:xfrm flipV="1">
              <a:off x="2118" y="1421"/>
              <a:ext cx="47" cy="6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39" name="AutoShape 23"/>
            <p:cNvSpPr>
              <a:spLocks noChangeArrowheads="1"/>
            </p:cNvSpPr>
            <p:nvPr/>
          </p:nvSpPr>
          <p:spPr bwMode="auto">
            <a:xfrm flipV="1">
              <a:off x="2118" y="1488"/>
              <a:ext cx="48" cy="48"/>
            </a:xfrm>
            <a:prstGeom prst="triangle">
              <a:avLst>
                <a:gd name="adj" fmla="val 3957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0" name="AutoShape 24"/>
            <p:cNvSpPr>
              <a:spLocks noChangeArrowheads="1"/>
            </p:cNvSpPr>
            <p:nvPr/>
          </p:nvSpPr>
          <p:spPr bwMode="auto">
            <a:xfrm flipV="1">
              <a:off x="2118" y="1536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1" name="AutoShape 25"/>
            <p:cNvSpPr>
              <a:spLocks noChangeArrowheads="1"/>
            </p:cNvSpPr>
            <p:nvPr/>
          </p:nvSpPr>
          <p:spPr bwMode="auto">
            <a:xfrm flipV="1">
              <a:off x="2118" y="1584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2" name="AutoShape 26"/>
            <p:cNvSpPr>
              <a:spLocks noChangeArrowheads="1"/>
            </p:cNvSpPr>
            <p:nvPr/>
          </p:nvSpPr>
          <p:spPr bwMode="auto">
            <a:xfrm flipV="1">
              <a:off x="2118" y="1632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3" name="AutoShape 27"/>
            <p:cNvSpPr>
              <a:spLocks noChangeArrowheads="1"/>
            </p:cNvSpPr>
            <p:nvPr/>
          </p:nvSpPr>
          <p:spPr bwMode="auto">
            <a:xfrm flipV="1">
              <a:off x="2118" y="1728"/>
              <a:ext cx="47" cy="6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4" name="AutoShape 28"/>
            <p:cNvSpPr>
              <a:spLocks noChangeArrowheads="1"/>
            </p:cNvSpPr>
            <p:nvPr/>
          </p:nvSpPr>
          <p:spPr bwMode="auto">
            <a:xfrm flipV="1">
              <a:off x="2118" y="1801"/>
              <a:ext cx="47" cy="6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5" name="AutoShape 29"/>
            <p:cNvSpPr>
              <a:spLocks noChangeArrowheads="1"/>
            </p:cNvSpPr>
            <p:nvPr/>
          </p:nvSpPr>
          <p:spPr bwMode="auto">
            <a:xfrm flipV="1">
              <a:off x="2118" y="1872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6" name="AutoShape 30"/>
            <p:cNvSpPr>
              <a:spLocks noChangeArrowheads="1"/>
            </p:cNvSpPr>
            <p:nvPr/>
          </p:nvSpPr>
          <p:spPr bwMode="auto">
            <a:xfrm flipV="1">
              <a:off x="2118" y="1920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7" name="AutoShape 31"/>
            <p:cNvSpPr>
              <a:spLocks noChangeArrowheads="1"/>
            </p:cNvSpPr>
            <p:nvPr/>
          </p:nvSpPr>
          <p:spPr bwMode="auto">
            <a:xfrm flipV="1">
              <a:off x="2118" y="1968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8" name="AutoShape 32"/>
            <p:cNvSpPr>
              <a:spLocks noChangeArrowheads="1"/>
            </p:cNvSpPr>
            <p:nvPr/>
          </p:nvSpPr>
          <p:spPr bwMode="auto">
            <a:xfrm flipV="1">
              <a:off x="2118" y="2016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49" name="AutoShape 33"/>
            <p:cNvSpPr>
              <a:spLocks noChangeArrowheads="1"/>
            </p:cNvSpPr>
            <p:nvPr/>
          </p:nvSpPr>
          <p:spPr bwMode="auto">
            <a:xfrm flipV="1">
              <a:off x="2118" y="2064"/>
              <a:ext cx="47" cy="47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50" name="AutoShape 34"/>
            <p:cNvSpPr>
              <a:spLocks noChangeArrowheads="1"/>
            </p:cNvSpPr>
            <p:nvPr/>
          </p:nvSpPr>
          <p:spPr bwMode="auto">
            <a:xfrm flipV="1">
              <a:off x="2118" y="2125"/>
              <a:ext cx="47" cy="69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0851" name="AutoShape 35"/>
            <p:cNvSpPr>
              <a:spLocks noChangeArrowheads="1"/>
            </p:cNvSpPr>
            <p:nvPr/>
          </p:nvSpPr>
          <p:spPr bwMode="auto">
            <a:xfrm flipV="1">
              <a:off x="2118" y="2208"/>
              <a:ext cx="47" cy="6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90852" name="AutoShape 36"/>
          <p:cNvSpPr>
            <a:spLocks noChangeArrowheads="1"/>
          </p:cNvSpPr>
          <p:nvPr/>
        </p:nvSpPr>
        <p:spPr bwMode="auto">
          <a:xfrm rot="723297">
            <a:off x="1066800" y="3124200"/>
            <a:ext cx="5638800" cy="381000"/>
          </a:xfrm>
          <a:prstGeom prst="leftRightArrow">
            <a:avLst>
              <a:gd name="adj1" fmla="val 50000"/>
              <a:gd name="adj2" fmla="val 296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90853" name="Text Box 37"/>
          <p:cNvSpPr txBox="1">
            <a:spLocks noChangeArrowheads="1"/>
          </p:cNvSpPr>
          <p:nvPr/>
        </p:nvSpPr>
        <p:spPr bwMode="auto">
          <a:xfrm>
            <a:off x="550593" y="1278110"/>
            <a:ext cx="261642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latin typeface="+mj-lt"/>
              </a:rPr>
              <a:t>Sheets of </a:t>
            </a:r>
          </a:p>
          <a:p>
            <a:pPr algn="ctr"/>
            <a:r>
              <a:rPr lang="en-US" sz="2400" b="0" dirty="0">
                <a:latin typeface="+mj-lt"/>
              </a:rPr>
              <a:t>Carbonate Grains</a:t>
            </a:r>
          </a:p>
          <a:p>
            <a:pPr algn="ctr"/>
            <a:r>
              <a:rPr lang="en-US" sz="2400" b="0" dirty="0">
                <a:latin typeface="+mj-lt"/>
              </a:rPr>
              <a:t>of Outer Shelf </a:t>
            </a:r>
          </a:p>
        </p:txBody>
      </p:sp>
    </p:spTree>
    <p:extLst>
      <p:ext uri="{BB962C8B-B14F-4D97-AF65-F5344CB8AC3E}">
        <p14:creationId xmlns:p14="http://schemas.microsoft.com/office/powerpoint/2010/main" val="12120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0" grpId="0" animBg="1" autoUpdateAnimBg="0"/>
      <p:bldP spid="290821" grpId="0" animBg="1" autoUpdateAnimBg="0"/>
      <p:bldP spid="290852" grpId="0" animBg="1"/>
      <p:bldP spid="290853" grpId="0" animBg="1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2" descr="p5s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341" y="1127760"/>
            <a:ext cx="3721773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41628" y="2172017"/>
            <a:ext cx="3810000" cy="278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b="0" dirty="0">
                <a:solidFill>
                  <a:schemeClr val="tx2"/>
                </a:solidFill>
                <a:latin typeface="+mj-lt"/>
              </a:rPr>
              <a:t>Seven Rivers </a:t>
            </a:r>
            <a:r>
              <a:rPr lang="en-US" sz="2800" b="0" dirty="0" err="1">
                <a:solidFill>
                  <a:schemeClr val="tx2"/>
                </a:solidFill>
                <a:latin typeface="+mj-lt"/>
              </a:rPr>
              <a:t>Fm</a:t>
            </a:r>
            <a:endParaRPr lang="en-US" sz="2800" b="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2800" b="0" dirty="0">
                <a:solidFill>
                  <a:schemeClr val="tx2"/>
                </a:solidFill>
                <a:latin typeface="+mj-lt"/>
              </a:rPr>
              <a:t>-</a:t>
            </a:r>
          </a:p>
          <a:p>
            <a:pPr algn="ctr"/>
            <a:r>
              <a:rPr lang="en-US" sz="2800" b="0" dirty="0">
                <a:solidFill>
                  <a:schemeClr val="tx2"/>
                </a:solidFill>
                <a:latin typeface="+mj-lt"/>
              </a:rPr>
              <a:t>Slaughter Canyon</a:t>
            </a:r>
          </a:p>
          <a:p>
            <a:pPr algn="ctr"/>
            <a:r>
              <a:rPr lang="en-US" sz="2800" b="0" dirty="0">
                <a:solidFill>
                  <a:schemeClr val="tx2"/>
                </a:solidFill>
                <a:latin typeface="+mj-lt"/>
              </a:rPr>
              <a:t>–</a:t>
            </a:r>
          </a:p>
          <a:p>
            <a:pPr algn="ctr"/>
            <a:r>
              <a:rPr lang="en-US" sz="2800" b="0" dirty="0">
                <a:solidFill>
                  <a:schemeClr val="tx2"/>
                </a:solidFill>
                <a:latin typeface="+mj-lt"/>
              </a:rPr>
              <a:t>W. Texas</a:t>
            </a:r>
          </a:p>
        </p:txBody>
      </p:sp>
      <p:sp>
        <p:nvSpPr>
          <p:cNvPr id="292868" name="Text Box 4"/>
          <p:cNvSpPr txBox="1">
            <a:spLocks noChangeArrowheads="1"/>
          </p:cNvSpPr>
          <p:nvPr/>
        </p:nvSpPr>
        <p:spPr bwMode="auto">
          <a:xfrm>
            <a:off x="4210628" y="6244868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Kendall Photo</a:t>
            </a:r>
          </a:p>
        </p:txBody>
      </p:sp>
      <p:grpSp>
        <p:nvGrpSpPr>
          <p:cNvPr id="292869" name="Group 5"/>
          <p:cNvGrpSpPr>
            <a:grpSpLocks/>
          </p:cNvGrpSpPr>
          <p:nvPr/>
        </p:nvGrpSpPr>
        <p:grpSpPr bwMode="auto">
          <a:xfrm>
            <a:off x="2971800" y="2133600"/>
            <a:ext cx="3200400" cy="1828800"/>
            <a:chOff x="1632" y="1344"/>
            <a:chExt cx="2016" cy="1152"/>
          </a:xfrm>
        </p:grpSpPr>
        <p:sp>
          <p:nvSpPr>
            <p:cNvPr id="292870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2871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Cross</a:t>
              </a:r>
            </a:p>
            <a:p>
              <a:pPr algn="ctr"/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Bedded</a:t>
              </a:r>
            </a:p>
            <a:p>
              <a:pPr algn="ctr"/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Beach</a:t>
              </a:r>
            </a:p>
            <a:p>
              <a:pPr algn="ctr"/>
              <a:r>
                <a:rPr 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Sediments</a:t>
              </a:r>
            </a:p>
          </p:txBody>
        </p:sp>
      </p:grpSp>
      <p:grpSp>
        <p:nvGrpSpPr>
          <p:cNvPr id="292872" name="Group 8"/>
          <p:cNvGrpSpPr>
            <a:grpSpLocks/>
          </p:cNvGrpSpPr>
          <p:nvPr/>
        </p:nvGrpSpPr>
        <p:grpSpPr bwMode="auto">
          <a:xfrm>
            <a:off x="7391400" y="1127760"/>
            <a:ext cx="2133600" cy="5513098"/>
            <a:chOff x="4128" y="300"/>
            <a:chExt cx="1344" cy="3720"/>
          </a:xfrm>
        </p:grpSpPr>
        <p:sp>
          <p:nvSpPr>
            <p:cNvPr id="292873" name="AutoShape 9"/>
            <p:cNvSpPr>
              <a:spLocks noChangeArrowheads="1"/>
            </p:cNvSpPr>
            <p:nvPr/>
          </p:nvSpPr>
          <p:spPr bwMode="auto">
            <a:xfrm flipV="1">
              <a:off x="4608" y="300"/>
              <a:ext cx="384" cy="372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874" name="Rectangle 10"/>
            <p:cNvSpPr>
              <a:spLocks noChangeArrowheads="1"/>
            </p:cNvSpPr>
            <p:nvPr/>
          </p:nvSpPr>
          <p:spPr bwMode="auto">
            <a:xfrm>
              <a:off x="4128" y="1824"/>
              <a:ext cx="1344" cy="6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Shoaling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Cycle</a:t>
              </a:r>
            </a:p>
          </p:txBody>
        </p:sp>
      </p:grp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74028" y="22860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mtClean="0"/>
              <a:t>Guadalupe Shelf – Slaughter Canyon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11807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 descr="p4s5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1140052"/>
            <a:ext cx="6600825" cy="516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006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9081"/>
            <a:ext cx="9144000" cy="990600"/>
          </a:xfrm>
        </p:spPr>
        <p:txBody>
          <a:bodyPr/>
          <a:lstStyle/>
          <a:p>
            <a:r>
              <a:rPr lang="en-US" altLang="en-US" dirty="0" err="1">
                <a:latin typeface="+mj-lt"/>
              </a:rPr>
              <a:t>Tansill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Fm</a:t>
            </a:r>
            <a:r>
              <a:rPr lang="en-US" altLang="en-US" dirty="0">
                <a:latin typeface="+mj-lt"/>
              </a:rPr>
              <a:t> – Walnut Canyon – </a:t>
            </a:r>
            <a:r>
              <a:rPr lang="en-US" altLang="en-US" dirty="0" err="1">
                <a:latin typeface="+mj-lt"/>
              </a:rPr>
              <a:t>N.Mx</a:t>
            </a:r>
            <a:endParaRPr lang="en-US" altLang="en-US" dirty="0">
              <a:latin typeface="+mj-lt"/>
            </a:endParaRPr>
          </a:p>
        </p:txBody>
      </p:sp>
      <p:sp>
        <p:nvSpPr>
          <p:cNvPr id="600068" name="Text Box 4"/>
          <p:cNvSpPr txBox="1">
            <a:spLocks noChangeArrowheads="1"/>
          </p:cNvSpPr>
          <p:nvPr/>
        </p:nvSpPr>
        <p:spPr bwMode="auto">
          <a:xfrm>
            <a:off x="1734649" y="5906352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0069" name="Group 5"/>
          <p:cNvGrpSpPr>
            <a:grpSpLocks/>
          </p:cNvGrpSpPr>
          <p:nvPr/>
        </p:nvGrpSpPr>
        <p:grpSpPr bwMode="auto">
          <a:xfrm>
            <a:off x="2971800" y="2133600"/>
            <a:ext cx="3200400" cy="1828800"/>
            <a:chOff x="1632" y="1344"/>
            <a:chExt cx="2016" cy="1152"/>
          </a:xfrm>
        </p:grpSpPr>
        <p:sp>
          <p:nvSpPr>
            <p:cNvPr id="600070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071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Cross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Bedded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Beach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Sediments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137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p5s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68" y="1084846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4917" name="Group 5"/>
          <p:cNvGrpSpPr>
            <a:grpSpLocks/>
          </p:cNvGrpSpPr>
          <p:nvPr/>
        </p:nvGrpSpPr>
        <p:grpSpPr bwMode="auto">
          <a:xfrm>
            <a:off x="1601906" y="1891656"/>
            <a:ext cx="3200400" cy="1828800"/>
            <a:chOff x="1632" y="1344"/>
            <a:chExt cx="2016" cy="1152"/>
          </a:xfrm>
        </p:grpSpPr>
        <p:sp>
          <p:nvSpPr>
            <p:cNvPr id="294918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4919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Mizzia</a:t>
              </a: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 &amp;</a:t>
              </a:r>
            </a:p>
            <a:p>
              <a:pPr algn="ctr"/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Grapestones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063154" y="5791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4028" y="228600"/>
            <a:ext cx="91440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/>
              <a:t>Seven Rivers Fm. – Slaughter Canyon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73985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2" name="Picture 4" descr="p5s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26762"/>
            <a:ext cx="762000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3" name="Text Box 5"/>
          <p:cNvSpPr txBox="1">
            <a:spLocks noChangeArrowheads="1"/>
          </p:cNvSpPr>
          <p:nvPr/>
        </p:nvSpPr>
        <p:spPr bwMode="auto">
          <a:xfrm>
            <a:off x="1143000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488454" name="Rectangle 6"/>
          <p:cNvSpPr>
            <a:spLocks noChangeArrowheads="1"/>
          </p:cNvSpPr>
          <p:nvPr/>
        </p:nvSpPr>
        <p:spPr bwMode="auto">
          <a:xfrm>
            <a:off x="228600" y="76200"/>
            <a:ext cx="693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Dark Canyon</a:t>
            </a:r>
          </a:p>
        </p:txBody>
      </p:sp>
      <p:sp>
        <p:nvSpPr>
          <p:cNvPr id="488455" name="AutoShape 7"/>
          <p:cNvSpPr>
            <a:spLocks noChangeArrowheads="1"/>
          </p:cNvSpPr>
          <p:nvPr/>
        </p:nvSpPr>
        <p:spPr bwMode="auto">
          <a:xfrm rot="474769">
            <a:off x="3886200" y="2819400"/>
            <a:ext cx="4495800" cy="1219200"/>
          </a:xfrm>
          <a:prstGeom prst="leftArrow">
            <a:avLst>
              <a:gd name="adj1" fmla="val 50000"/>
              <a:gd name="adj2" fmla="val 9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Green </a:t>
            </a:r>
            <a:r>
              <a:rPr lang="en-US" altLang="en-US" sz="2400" b="0" dirty="0" err="1">
                <a:solidFill>
                  <a:schemeClr val="tx2"/>
                </a:solidFill>
                <a:latin typeface="+mn-lt"/>
              </a:rPr>
              <a:t>Calc</a:t>
            </a:r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 Algae - </a:t>
            </a:r>
            <a:r>
              <a:rPr lang="en-US" altLang="en-US" sz="2400" b="0" dirty="0" err="1">
                <a:solidFill>
                  <a:schemeClr val="tx2"/>
                </a:solidFill>
                <a:latin typeface="+mn-lt"/>
              </a:rPr>
              <a:t>Mizzia</a:t>
            </a:r>
            <a:endParaRPr lang="en-US" altLang="en-US" sz="2400" b="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181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5" grpId="0" animBg="1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090" name="Picture 2" descr="p5s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 t="2747" r="5319" b="1373"/>
          <a:stretch/>
        </p:blipFill>
        <p:spPr bwMode="auto">
          <a:xfrm>
            <a:off x="4572000" y="1143000"/>
            <a:ext cx="3200400" cy="53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5448300" y="54864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1093" name="Group 5"/>
          <p:cNvGrpSpPr>
            <a:grpSpLocks/>
          </p:cNvGrpSpPr>
          <p:nvPr/>
        </p:nvGrpSpPr>
        <p:grpSpPr bwMode="auto">
          <a:xfrm>
            <a:off x="2362200" y="2209800"/>
            <a:ext cx="3200400" cy="1828800"/>
            <a:chOff x="1632" y="1344"/>
            <a:chExt cx="2016" cy="1152"/>
          </a:xfrm>
        </p:grpSpPr>
        <p:sp>
          <p:nvSpPr>
            <p:cNvPr id="601094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095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Cross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Bedded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Beach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Sediments</a:t>
              </a:r>
            </a:p>
          </p:txBody>
        </p:sp>
      </p:grp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Walnut Canyon – New Mexico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2474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 descr="p5s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124364"/>
            <a:ext cx="7696200" cy="526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3139" name="Text Box 3"/>
          <p:cNvSpPr txBox="1">
            <a:spLocks noChangeArrowheads="1"/>
          </p:cNvSpPr>
          <p:nvPr/>
        </p:nvSpPr>
        <p:spPr bwMode="auto">
          <a:xfrm>
            <a:off x="8077200" y="654685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3140" name="Group 4"/>
          <p:cNvGrpSpPr>
            <a:grpSpLocks/>
          </p:cNvGrpSpPr>
          <p:nvPr/>
        </p:nvGrpSpPr>
        <p:grpSpPr bwMode="auto">
          <a:xfrm>
            <a:off x="1219200" y="3200400"/>
            <a:ext cx="3200400" cy="1828800"/>
            <a:chOff x="1632" y="1344"/>
            <a:chExt cx="2016" cy="1152"/>
          </a:xfrm>
        </p:grpSpPr>
        <p:sp>
          <p:nvSpPr>
            <p:cNvPr id="603141" name="AutoShape 5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142" name="Rectangle 6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Ghosts of </a:t>
              </a: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Mizzia</a:t>
              </a:r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 &amp;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Ooids</a:t>
              </a: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76200"/>
            <a:ext cx="693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Dark Canyon</a:t>
            </a:r>
          </a:p>
        </p:txBody>
      </p:sp>
    </p:spTree>
    <p:extLst>
      <p:ext uri="{BB962C8B-B14F-4D97-AF65-F5344CB8AC3E}">
        <p14:creationId xmlns:p14="http://schemas.microsoft.com/office/powerpoint/2010/main" val="2862076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arbonate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585788" y="10668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219200" y="2819400"/>
            <a:ext cx="1981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RESTRICTED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390900" y="2832424"/>
            <a:ext cx="2133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OPEN MARINE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5715000" y="43434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SLOPE</a:t>
            </a: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 rot="2774653">
            <a:off x="2821834" y="3123155"/>
            <a:ext cx="914400" cy="990600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733780" y="3823024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SHELF</a:t>
            </a: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338868" y="2195221"/>
            <a:ext cx="1219200" cy="762000"/>
          </a:xfrm>
          <a:prstGeom prst="downArrowCallout">
            <a:avLst>
              <a:gd name="adj1" fmla="val 40000"/>
              <a:gd name="adj2" fmla="val 4000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MARGIN</a:t>
            </a: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 rot="3217145">
            <a:off x="5829300" y="4076700"/>
            <a:ext cx="2819400" cy="457200"/>
          </a:xfrm>
          <a:prstGeom prst="leftRightArrow">
            <a:avLst>
              <a:gd name="adj1" fmla="val 50000"/>
              <a:gd name="adj2" fmla="val 12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6558068" y="5690268"/>
            <a:ext cx="2286000" cy="533400"/>
          </a:xfrm>
          <a:prstGeom prst="rightArrowCallout">
            <a:avLst>
              <a:gd name="adj1" fmla="val 25000"/>
              <a:gd name="adj2" fmla="val 25000"/>
              <a:gd name="adj3" fmla="val 7142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BASIN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228600" y="304800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>
                <a:solidFill>
                  <a:schemeClr val="tx1"/>
                </a:solidFill>
              </a:rPr>
              <a:t>Principle Belts of Carbonate Accumulation</a:t>
            </a:r>
            <a:endParaRPr kumimoji="0"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6" grpId="0" animBg="1"/>
      <p:bldP spid="30728" grpId="0" animBg="1"/>
      <p:bldP spid="30730" grpId="0" animBg="1"/>
      <p:bldP spid="30723" grpId="0" animBg="1"/>
      <p:bldP spid="30731" grpId="0" animBg="1"/>
      <p:bldP spid="30733" grpId="0" animBg="1"/>
      <p:bldP spid="3073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 descr="p2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 bwMode="auto">
          <a:xfrm>
            <a:off x="3200400" y="1066801"/>
            <a:ext cx="4724400" cy="53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64" name="Text Box 4"/>
          <p:cNvSpPr txBox="1">
            <a:spLocks noChangeArrowheads="1"/>
          </p:cNvSpPr>
          <p:nvPr/>
        </p:nvSpPr>
        <p:spPr bwMode="auto">
          <a:xfrm>
            <a:off x="6452016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4165" name="Group 5"/>
          <p:cNvGrpSpPr>
            <a:grpSpLocks/>
          </p:cNvGrpSpPr>
          <p:nvPr/>
        </p:nvGrpSpPr>
        <p:grpSpPr bwMode="auto">
          <a:xfrm>
            <a:off x="2286000" y="2362200"/>
            <a:ext cx="3200400" cy="1828800"/>
            <a:chOff x="1632" y="1344"/>
            <a:chExt cx="2016" cy="1152"/>
          </a:xfrm>
        </p:grpSpPr>
        <p:sp>
          <p:nvSpPr>
            <p:cNvPr id="604166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167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Pisolites</a:t>
              </a:r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 &amp;</a:t>
              </a: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Fenestral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Tidal Flats</a:t>
              </a: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76200"/>
            <a:ext cx="693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Dark Canyon</a:t>
            </a:r>
          </a:p>
        </p:txBody>
      </p:sp>
    </p:spTree>
    <p:extLst>
      <p:ext uri="{BB962C8B-B14F-4D97-AF65-F5344CB8AC3E}">
        <p14:creationId xmlns:p14="http://schemas.microsoft.com/office/powerpoint/2010/main" val="4213384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6" name="Picture 2" descr="p5s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152"/>
          <a:stretch/>
        </p:blipFill>
        <p:spPr bwMode="auto">
          <a:xfrm>
            <a:off x="3124200" y="1119266"/>
            <a:ext cx="3810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87" name="Text Box 3"/>
          <p:cNvSpPr txBox="1">
            <a:spLocks noChangeArrowheads="1"/>
          </p:cNvSpPr>
          <p:nvPr/>
        </p:nvSpPr>
        <p:spPr bwMode="auto">
          <a:xfrm>
            <a:off x="4648200" y="5958591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5189" name="Group 5"/>
          <p:cNvGrpSpPr>
            <a:grpSpLocks/>
          </p:cNvGrpSpPr>
          <p:nvPr/>
        </p:nvGrpSpPr>
        <p:grpSpPr bwMode="auto">
          <a:xfrm>
            <a:off x="1295400" y="3124200"/>
            <a:ext cx="3200400" cy="1828800"/>
            <a:chOff x="1632" y="1344"/>
            <a:chExt cx="2016" cy="1152"/>
          </a:xfrm>
        </p:grpSpPr>
        <p:sp>
          <p:nvSpPr>
            <p:cNvPr id="605190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5191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Algal </a:t>
              </a: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Stromatolite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Heads</a:t>
              </a: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76200"/>
            <a:ext cx="693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Dark Canyon</a:t>
            </a:r>
          </a:p>
        </p:txBody>
      </p:sp>
    </p:spTree>
    <p:extLst>
      <p:ext uri="{BB962C8B-B14F-4D97-AF65-F5344CB8AC3E}">
        <p14:creationId xmlns:p14="http://schemas.microsoft.com/office/powerpoint/2010/main" val="426597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p2s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667"/>
          <a:stretch/>
        </p:blipFill>
        <p:spPr bwMode="auto">
          <a:xfrm>
            <a:off x="2845992" y="1056489"/>
            <a:ext cx="4876800" cy="53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6212" name="Text Box 4"/>
          <p:cNvSpPr txBox="1">
            <a:spLocks noChangeArrowheads="1"/>
          </p:cNvSpPr>
          <p:nvPr/>
        </p:nvSpPr>
        <p:spPr bwMode="auto">
          <a:xfrm>
            <a:off x="6205038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6213" name="Group 5"/>
          <p:cNvGrpSpPr>
            <a:grpSpLocks/>
          </p:cNvGrpSpPr>
          <p:nvPr/>
        </p:nvGrpSpPr>
        <p:grpSpPr bwMode="auto">
          <a:xfrm>
            <a:off x="1245792" y="2797506"/>
            <a:ext cx="3200400" cy="1828800"/>
            <a:chOff x="1632" y="1344"/>
            <a:chExt cx="2016" cy="1152"/>
          </a:xfrm>
        </p:grpSpPr>
        <p:sp>
          <p:nvSpPr>
            <p:cNvPr id="606214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215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Tidal Flat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Algal </a:t>
              </a: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Stromatolite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Laminae</a:t>
              </a: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76200"/>
            <a:ext cx="693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Dark Canyon</a:t>
            </a:r>
          </a:p>
        </p:txBody>
      </p:sp>
    </p:spTree>
    <p:extLst>
      <p:ext uri="{BB962C8B-B14F-4D97-AF65-F5344CB8AC3E}">
        <p14:creationId xmlns:p14="http://schemas.microsoft.com/office/powerpoint/2010/main" val="239921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234" name="Picture 2" descr="p5s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" t="16667" r="701"/>
          <a:stretch/>
        </p:blipFill>
        <p:spPr bwMode="auto">
          <a:xfrm>
            <a:off x="3749368" y="1129686"/>
            <a:ext cx="4114800" cy="519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7236" name="Text Box 4"/>
          <p:cNvSpPr txBox="1">
            <a:spLocks noChangeArrowheads="1"/>
          </p:cNvSpPr>
          <p:nvPr/>
        </p:nvSpPr>
        <p:spPr bwMode="auto">
          <a:xfrm>
            <a:off x="5638800" y="57150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7237" name="Group 5"/>
          <p:cNvGrpSpPr>
            <a:grpSpLocks/>
          </p:cNvGrpSpPr>
          <p:nvPr/>
        </p:nvGrpSpPr>
        <p:grpSpPr bwMode="auto">
          <a:xfrm>
            <a:off x="2667000" y="2362200"/>
            <a:ext cx="3028950" cy="1828800"/>
            <a:chOff x="1740" y="1320"/>
            <a:chExt cx="1908" cy="1152"/>
          </a:xfrm>
        </p:grpSpPr>
        <p:sp>
          <p:nvSpPr>
            <p:cNvPr id="607238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7239" name="Rectangle 7"/>
            <p:cNvSpPr>
              <a:spLocks noChangeArrowheads="1"/>
            </p:cNvSpPr>
            <p:nvPr/>
          </p:nvSpPr>
          <p:spPr bwMode="auto">
            <a:xfrm>
              <a:off x="1740" y="1320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Mizzia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Hash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Beach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Sediments</a:t>
              </a: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76200"/>
            <a:ext cx="693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Dark Canyon</a:t>
            </a:r>
          </a:p>
        </p:txBody>
      </p:sp>
    </p:spTree>
    <p:extLst>
      <p:ext uri="{BB962C8B-B14F-4D97-AF65-F5344CB8AC3E}">
        <p14:creationId xmlns:p14="http://schemas.microsoft.com/office/powerpoint/2010/main" val="4276797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2" descr="p2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085788"/>
            <a:ext cx="4038600" cy="53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8260" name="Text Box 4"/>
          <p:cNvSpPr txBox="1">
            <a:spLocks noChangeArrowheads="1"/>
          </p:cNvSpPr>
          <p:nvPr/>
        </p:nvSpPr>
        <p:spPr bwMode="auto">
          <a:xfrm>
            <a:off x="6896100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08261" name="Group 5"/>
          <p:cNvGrpSpPr>
            <a:grpSpLocks/>
          </p:cNvGrpSpPr>
          <p:nvPr/>
        </p:nvGrpSpPr>
        <p:grpSpPr bwMode="auto">
          <a:xfrm>
            <a:off x="1905000" y="2209800"/>
            <a:ext cx="3200400" cy="1828800"/>
            <a:chOff x="1632" y="1344"/>
            <a:chExt cx="2016" cy="1152"/>
          </a:xfrm>
        </p:grpSpPr>
        <p:sp>
          <p:nvSpPr>
            <p:cNvPr id="608262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263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Tidal Flat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Mud Cracked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Storm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Laminae</a:t>
              </a: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76200"/>
            <a:ext cx="6934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err="1">
                <a:latin typeface="+mj-lt"/>
              </a:rPr>
              <a:t>Tansill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Dark Canyon</a:t>
            </a:r>
          </a:p>
        </p:txBody>
      </p:sp>
    </p:spTree>
    <p:extLst>
      <p:ext uri="{BB962C8B-B14F-4D97-AF65-F5344CB8AC3E}">
        <p14:creationId xmlns:p14="http://schemas.microsoft.com/office/powerpoint/2010/main" val="3927001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300" name="Picture 4" descr="p12s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95756"/>
            <a:ext cx="8077200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5299" name="Rectangle 3"/>
          <p:cNvSpPr>
            <a:spLocks noChangeArrowheads="1"/>
          </p:cNvSpPr>
          <p:nvPr/>
        </p:nvSpPr>
        <p:spPr bwMode="auto">
          <a:xfrm>
            <a:off x="228600" y="119976"/>
            <a:ext cx="8915400" cy="78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Walnut Canyon – Tepees </a:t>
            </a:r>
          </a:p>
        </p:txBody>
      </p:sp>
      <p:sp>
        <p:nvSpPr>
          <p:cNvPr id="695301" name="Text Box 5"/>
          <p:cNvSpPr txBox="1">
            <a:spLocks noChangeArrowheads="1"/>
          </p:cNvSpPr>
          <p:nvPr/>
        </p:nvSpPr>
        <p:spPr bwMode="auto">
          <a:xfrm>
            <a:off x="838200" y="6059004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95302" name="Group 6"/>
          <p:cNvGrpSpPr>
            <a:grpSpLocks/>
          </p:cNvGrpSpPr>
          <p:nvPr/>
        </p:nvGrpSpPr>
        <p:grpSpPr bwMode="auto">
          <a:xfrm>
            <a:off x="1752600" y="2514600"/>
            <a:ext cx="3200400" cy="1828800"/>
            <a:chOff x="1632" y="1344"/>
            <a:chExt cx="2016" cy="1152"/>
          </a:xfrm>
        </p:grpSpPr>
        <p:sp>
          <p:nvSpPr>
            <p:cNvPr id="695303" name="AutoShape 7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5304" name="Rectangle 8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Pisolitic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Fenstrated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Lst</a:t>
              </a:r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 Blocks 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&amp; Travertine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Cements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184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4" name="Picture 4" descr="PrkingLotTep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01725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25" name="Text Box 5"/>
          <p:cNvSpPr txBox="1">
            <a:spLocks noChangeArrowheads="1"/>
          </p:cNvSpPr>
          <p:nvPr/>
        </p:nvSpPr>
        <p:spPr bwMode="auto">
          <a:xfrm>
            <a:off x="8077200" y="654685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96326" name="Group 6"/>
          <p:cNvGrpSpPr>
            <a:grpSpLocks/>
          </p:cNvGrpSpPr>
          <p:nvPr/>
        </p:nvGrpSpPr>
        <p:grpSpPr bwMode="auto">
          <a:xfrm>
            <a:off x="1630805" y="2667000"/>
            <a:ext cx="3200400" cy="1828800"/>
            <a:chOff x="1632" y="1344"/>
            <a:chExt cx="2016" cy="1152"/>
          </a:xfrm>
        </p:grpSpPr>
        <p:sp>
          <p:nvSpPr>
            <p:cNvPr id="696327" name="AutoShape 7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328" name="Rectangle 8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</a:rPr>
                <a:t>Pisolitic</a:t>
              </a:r>
              <a:endParaRPr lang="en-US" altLang="en-US" sz="2400" b="0" dirty="0">
                <a:solidFill>
                  <a:schemeClr val="tx2"/>
                </a:solidFill>
              </a:endParaRP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</a:rPr>
                <a:t>Fenstrated</a:t>
              </a:r>
              <a:endParaRPr lang="en-US" altLang="en-US" sz="2400" b="0" dirty="0">
                <a:solidFill>
                  <a:schemeClr val="tx2"/>
                </a:solidFill>
              </a:endParaRP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</a:rPr>
                <a:t>Lst</a:t>
              </a:r>
              <a:r>
                <a:rPr lang="en-US" altLang="en-US" sz="2400" b="0" dirty="0">
                  <a:solidFill>
                    <a:schemeClr val="tx2"/>
                  </a:solidFill>
                </a:rPr>
                <a:t> Blocks 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</a:rPr>
                <a:t>&amp; Travertine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</a:rPr>
                <a:t>Cements</a:t>
              </a: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600" y="119976"/>
            <a:ext cx="8915400" cy="78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Walnut Canyon – </a:t>
            </a:r>
            <a:r>
              <a:rPr lang="en-US" altLang="en-US" sz="3600" b="0" dirty="0" smtClean="0">
                <a:solidFill>
                  <a:schemeClr val="tx1"/>
                </a:solidFill>
                <a:latin typeface="+mj-lt"/>
              </a:rPr>
              <a:t>Tepees at the Cavern </a:t>
            </a:r>
            <a:endParaRPr lang="en-US" altLang="en-US" sz="3600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9711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282" name="Picture 2" descr="p2s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6666"/>
          <a:stretch/>
        </p:blipFill>
        <p:spPr bwMode="auto">
          <a:xfrm>
            <a:off x="76200" y="1110398"/>
            <a:ext cx="9753600" cy="519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9283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Dark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  <p:sp>
        <p:nvSpPr>
          <p:cNvPr id="609284" name="Text Box 4"/>
          <p:cNvSpPr txBox="1">
            <a:spLocks noChangeArrowheads="1"/>
          </p:cNvSpPr>
          <p:nvPr/>
        </p:nvSpPr>
        <p:spPr bwMode="auto">
          <a:xfrm>
            <a:off x="7137768" y="5901329"/>
            <a:ext cx="28600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>
                <a:solidFill>
                  <a:schemeClr val="tx2"/>
                </a:solidFill>
                <a:latin typeface="+mn-lt"/>
              </a:rPr>
              <a:t>C. G. St. C. Kendall Photo, 1967</a:t>
            </a:r>
          </a:p>
        </p:txBody>
      </p:sp>
      <p:grpSp>
        <p:nvGrpSpPr>
          <p:cNvPr id="609291" name="Group 11"/>
          <p:cNvGrpSpPr>
            <a:grpSpLocks/>
          </p:cNvGrpSpPr>
          <p:nvPr/>
        </p:nvGrpSpPr>
        <p:grpSpPr bwMode="auto">
          <a:xfrm>
            <a:off x="3712333" y="1828800"/>
            <a:ext cx="501345" cy="3870413"/>
            <a:chOff x="2352" y="478"/>
            <a:chExt cx="240" cy="3312"/>
          </a:xfrm>
        </p:grpSpPr>
        <p:sp>
          <p:nvSpPr>
            <p:cNvPr id="609285" name="AutoShape 5"/>
            <p:cNvSpPr>
              <a:spLocks noChangeArrowheads="1"/>
            </p:cNvSpPr>
            <p:nvPr/>
          </p:nvSpPr>
          <p:spPr bwMode="auto">
            <a:xfrm flipV="1">
              <a:off x="2352" y="3070"/>
              <a:ext cx="240" cy="72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86" name="AutoShape 6"/>
            <p:cNvSpPr>
              <a:spLocks noChangeArrowheads="1"/>
            </p:cNvSpPr>
            <p:nvPr/>
          </p:nvSpPr>
          <p:spPr bwMode="auto">
            <a:xfrm flipV="1">
              <a:off x="2352" y="2345"/>
              <a:ext cx="240" cy="72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87" name="AutoShape 7"/>
            <p:cNvSpPr>
              <a:spLocks noChangeArrowheads="1"/>
            </p:cNvSpPr>
            <p:nvPr/>
          </p:nvSpPr>
          <p:spPr bwMode="auto">
            <a:xfrm flipV="1">
              <a:off x="2352" y="1495"/>
              <a:ext cx="240" cy="48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09288" name="AutoShape 8"/>
            <p:cNvSpPr>
              <a:spLocks noChangeArrowheads="1"/>
            </p:cNvSpPr>
            <p:nvPr/>
          </p:nvSpPr>
          <p:spPr bwMode="auto">
            <a:xfrm flipV="1">
              <a:off x="2352" y="1010"/>
              <a:ext cx="240" cy="48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89" name="AutoShape 9"/>
            <p:cNvSpPr>
              <a:spLocks noChangeArrowheads="1"/>
            </p:cNvSpPr>
            <p:nvPr/>
          </p:nvSpPr>
          <p:spPr bwMode="auto">
            <a:xfrm flipV="1">
              <a:off x="2352" y="478"/>
              <a:ext cx="240" cy="52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90" name="AutoShape 10"/>
            <p:cNvSpPr>
              <a:spLocks noChangeArrowheads="1"/>
            </p:cNvSpPr>
            <p:nvPr/>
          </p:nvSpPr>
          <p:spPr bwMode="auto">
            <a:xfrm flipV="1">
              <a:off x="2352" y="1980"/>
              <a:ext cx="240" cy="36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9296" name="Group 16"/>
          <p:cNvGrpSpPr>
            <a:grpSpLocks/>
          </p:cNvGrpSpPr>
          <p:nvPr/>
        </p:nvGrpSpPr>
        <p:grpSpPr bwMode="auto">
          <a:xfrm>
            <a:off x="533400" y="2447269"/>
            <a:ext cx="8839200" cy="515938"/>
            <a:chOff x="192" y="1211"/>
            <a:chExt cx="5568" cy="325"/>
          </a:xfrm>
        </p:grpSpPr>
        <p:sp>
          <p:nvSpPr>
            <p:cNvPr id="609292" name="AutoShape 12"/>
            <p:cNvSpPr>
              <a:spLocks noChangeArrowheads="1"/>
            </p:cNvSpPr>
            <p:nvPr/>
          </p:nvSpPr>
          <p:spPr bwMode="auto">
            <a:xfrm>
              <a:off x="1488" y="1248"/>
              <a:ext cx="2864" cy="288"/>
            </a:xfrm>
            <a:prstGeom prst="leftRightArrow">
              <a:avLst>
                <a:gd name="adj1" fmla="val 50000"/>
                <a:gd name="adj2" fmla="val 18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93" name="AutoShape 13"/>
            <p:cNvSpPr>
              <a:spLocks noChangeArrowheads="1"/>
            </p:cNvSpPr>
            <p:nvPr/>
          </p:nvSpPr>
          <p:spPr bwMode="auto">
            <a:xfrm>
              <a:off x="4358" y="1211"/>
              <a:ext cx="712" cy="313"/>
            </a:xfrm>
            <a:prstGeom prst="leftRightArrow">
              <a:avLst>
                <a:gd name="adj1" fmla="val 50000"/>
                <a:gd name="adj2" fmla="val 6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94" name="AutoShape 14"/>
            <p:cNvSpPr>
              <a:spLocks noChangeArrowheads="1"/>
            </p:cNvSpPr>
            <p:nvPr/>
          </p:nvSpPr>
          <p:spPr bwMode="auto">
            <a:xfrm>
              <a:off x="192" y="1248"/>
              <a:ext cx="1296" cy="288"/>
            </a:xfrm>
            <a:prstGeom prst="leftRightArrow">
              <a:avLst>
                <a:gd name="adj1" fmla="val 50000"/>
                <a:gd name="adj2" fmla="val 9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295" name="AutoShape 15"/>
            <p:cNvSpPr>
              <a:spLocks noChangeArrowheads="1"/>
            </p:cNvSpPr>
            <p:nvPr/>
          </p:nvSpPr>
          <p:spPr bwMode="auto">
            <a:xfrm>
              <a:off x="5070" y="1253"/>
              <a:ext cx="690" cy="271"/>
            </a:xfrm>
            <a:prstGeom prst="leftArrow">
              <a:avLst>
                <a:gd name="adj1" fmla="val 50000"/>
                <a:gd name="adj2" fmla="val 7272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9303" name="Rectangle 23"/>
          <p:cNvSpPr>
            <a:spLocks noChangeArrowheads="1"/>
          </p:cNvSpPr>
          <p:nvPr/>
        </p:nvSpPr>
        <p:spPr bwMode="auto">
          <a:xfrm>
            <a:off x="4572000" y="4572000"/>
            <a:ext cx="25908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Vertical Cycles 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of Supratidal 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Pisolitic 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Fenestral Lst</a:t>
            </a:r>
          </a:p>
        </p:txBody>
      </p:sp>
      <p:grpSp>
        <p:nvGrpSpPr>
          <p:cNvPr id="609312" name="Group 32"/>
          <p:cNvGrpSpPr>
            <a:grpSpLocks/>
          </p:cNvGrpSpPr>
          <p:nvPr/>
        </p:nvGrpSpPr>
        <p:grpSpPr bwMode="auto">
          <a:xfrm>
            <a:off x="174625" y="2598737"/>
            <a:ext cx="8569325" cy="1879600"/>
            <a:chOff x="62" y="1637"/>
            <a:chExt cx="5398" cy="1184"/>
          </a:xfrm>
        </p:grpSpPr>
        <p:sp>
          <p:nvSpPr>
            <p:cNvPr id="609305" name="AutoShape 25"/>
            <p:cNvSpPr>
              <a:spLocks noChangeArrowheads="1"/>
            </p:cNvSpPr>
            <p:nvPr/>
          </p:nvSpPr>
          <p:spPr bwMode="auto">
            <a:xfrm>
              <a:off x="1306" y="1759"/>
              <a:ext cx="576" cy="1008"/>
            </a:xfrm>
            <a:prstGeom prst="upArrowCallout">
              <a:avLst>
                <a:gd name="adj1" fmla="val 25000"/>
                <a:gd name="adj2" fmla="val 25000"/>
                <a:gd name="adj3" fmla="val 29167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Tepee</a:t>
              </a: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Axies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09307" name="AutoShape 27"/>
            <p:cNvSpPr>
              <a:spLocks noChangeArrowheads="1"/>
            </p:cNvSpPr>
            <p:nvPr/>
          </p:nvSpPr>
          <p:spPr bwMode="auto">
            <a:xfrm>
              <a:off x="4884" y="1801"/>
              <a:ext cx="576" cy="1008"/>
            </a:xfrm>
            <a:prstGeom prst="upArrowCallout">
              <a:avLst>
                <a:gd name="adj1" fmla="val 25000"/>
                <a:gd name="adj2" fmla="val 25000"/>
                <a:gd name="adj3" fmla="val 29167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Tepee</a:t>
              </a: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Axies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09308" name="AutoShape 28"/>
            <p:cNvSpPr>
              <a:spLocks noChangeArrowheads="1"/>
            </p:cNvSpPr>
            <p:nvPr/>
          </p:nvSpPr>
          <p:spPr bwMode="auto">
            <a:xfrm>
              <a:off x="4160" y="1813"/>
              <a:ext cx="576" cy="1008"/>
            </a:xfrm>
            <a:prstGeom prst="upArrowCallout">
              <a:avLst>
                <a:gd name="adj1" fmla="val 25000"/>
                <a:gd name="adj2" fmla="val 25000"/>
                <a:gd name="adj3" fmla="val 29167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Tepee</a:t>
              </a: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Axies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09309" name="AutoShape 29"/>
            <p:cNvSpPr>
              <a:spLocks noChangeArrowheads="1"/>
            </p:cNvSpPr>
            <p:nvPr/>
          </p:nvSpPr>
          <p:spPr bwMode="auto">
            <a:xfrm>
              <a:off x="62" y="1637"/>
              <a:ext cx="504" cy="1008"/>
            </a:xfrm>
            <a:prstGeom prst="upArrowCallout">
              <a:avLst>
                <a:gd name="adj1" fmla="val 25000"/>
                <a:gd name="adj2" fmla="val 25000"/>
                <a:gd name="adj3" fmla="val 35000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Tepee</a:t>
              </a: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Axies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609310" name="Rectangle 30"/>
          <p:cNvSpPr>
            <a:spLocks noChangeArrowheads="1"/>
          </p:cNvSpPr>
          <p:nvPr/>
        </p:nvSpPr>
        <p:spPr bwMode="auto">
          <a:xfrm>
            <a:off x="4800600" y="1066800"/>
            <a:ext cx="3962400" cy="762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 err="1">
                <a:solidFill>
                  <a:schemeClr val="bg1"/>
                </a:solidFill>
                <a:latin typeface="+mn-lt"/>
              </a:rPr>
              <a:t>Megapolygon</a:t>
            </a:r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 Saucers with</a:t>
            </a:r>
          </a:p>
          <a:p>
            <a:pPr algn="ctr"/>
            <a:r>
              <a:rPr lang="en-US" altLang="en-US" sz="2400" b="0" dirty="0">
                <a:solidFill>
                  <a:schemeClr val="bg1"/>
                </a:solidFill>
                <a:latin typeface="+mn-lt"/>
              </a:rPr>
              <a:t>Upturned Margins</a:t>
            </a:r>
          </a:p>
        </p:txBody>
      </p:sp>
      <p:sp>
        <p:nvSpPr>
          <p:cNvPr id="609313" name="AutoShape 33"/>
          <p:cNvSpPr>
            <a:spLocks noChangeArrowheads="1"/>
          </p:cNvSpPr>
          <p:nvPr/>
        </p:nvSpPr>
        <p:spPr bwMode="auto">
          <a:xfrm rot="21087086">
            <a:off x="838955" y="5214239"/>
            <a:ext cx="2224137" cy="990600"/>
          </a:xfrm>
          <a:prstGeom prst="leftArrow">
            <a:avLst>
              <a:gd name="adj1" fmla="val 50000"/>
              <a:gd name="adj2" fmla="val 442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+mn-lt"/>
              </a:rPr>
              <a:t>Aeolian Silt</a:t>
            </a:r>
          </a:p>
        </p:txBody>
      </p:sp>
    </p:spTree>
    <p:extLst>
      <p:ext uri="{BB962C8B-B14F-4D97-AF65-F5344CB8AC3E}">
        <p14:creationId xmlns:p14="http://schemas.microsoft.com/office/powerpoint/2010/main" val="127278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9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9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9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9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9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9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303" grpId="0" animBg="1" autoUpdateAnimBg="0"/>
      <p:bldP spid="609310" grpId="0" animBg="1" autoUpdateAnimBg="0"/>
      <p:bldP spid="609313" grpId="0" animBg="1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6" name="Picture 2" descr="p5s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5555"/>
          <a:stretch/>
        </p:blipFill>
        <p:spPr>
          <a:xfrm>
            <a:off x="381000" y="1143000"/>
            <a:ext cx="91440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030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/>
          <a:lstStyle/>
          <a:p>
            <a:r>
              <a:rPr lang="en-US" altLang="en-US" dirty="0" err="1">
                <a:solidFill>
                  <a:schemeClr val="tx1"/>
                </a:solidFill>
              </a:rPr>
              <a:t>Tansill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Fm</a:t>
            </a:r>
            <a:r>
              <a:rPr lang="en-US" altLang="en-US" dirty="0">
                <a:solidFill>
                  <a:schemeClr val="tx1"/>
                </a:solidFill>
              </a:rPr>
              <a:t> – Walnut Canyon – </a:t>
            </a:r>
            <a:r>
              <a:rPr lang="en-US" altLang="en-US" dirty="0" err="1">
                <a:solidFill>
                  <a:schemeClr val="tx1"/>
                </a:solidFill>
              </a:rPr>
              <a:t>N.Mx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8" name="Picture 4" descr="p12s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38100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228600" y="269875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Walnut Canyon - New Mexico</a:t>
            </a:r>
          </a:p>
        </p:txBody>
      </p:sp>
      <p:sp>
        <p:nvSpPr>
          <p:cNvPr id="702469" name="Text Box 5"/>
          <p:cNvSpPr txBox="1">
            <a:spLocks noChangeArrowheads="1"/>
          </p:cNvSpPr>
          <p:nvPr/>
        </p:nvSpPr>
        <p:spPr bwMode="auto">
          <a:xfrm>
            <a:off x="8054715" y="4741888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702470" name="Group 6"/>
          <p:cNvGrpSpPr>
            <a:grpSpLocks/>
          </p:cNvGrpSpPr>
          <p:nvPr/>
        </p:nvGrpSpPr>
        <p:grpSpPr bwMode="auto">
          <a:xfrm>
            <a:off x="1219200" y="1219200"/>
            <a:ext cx="3200400" cy="1828800"/>
            <a:chOff x="1632" y="1344"/>
            <a:chExt cx="2016" cy="1152"/>
          </a:xfrm>
        </p:grpSpPr>
        <p:sp>
          <p:nvSpPr>
            <p:cNvPr id="702471" name="AutoShape 7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b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702472" name="Rectangle 8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Pisolitic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Fenstrated</a:t>
              </a:r>
              <a:endParaRPr lang="en-US" altLang="en-US" sz="2400" b="0" dirty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en-US" altLang="en-US" sz="2400" b="0" dirty="0" err="1">
                  <a:solidFill>
                    <a:schemeClr val="tx2"/>
                  </a:solidFill>
                  <a:latin typeface="+mn-lt"/>
                </a:rPr>
                <a:t>Lst</a:t>
              </a:r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 Blocks 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&amp; Travertine</a:t>
              </a:r>
            </a:p>
            <a:p>
              <a:pPr algn="ctr"/>
              <a:r>
                <a:rPr lang="en-US" altLang="en-US" sz="2400" b="0" dirty="0">
                  <a:solidFill>
                    <a:schemeClr val="tx2"/>
                  </a:solidFill>
                  <a:latin typeface="+mn-lt"/>
                </a:rPr>
                <a:t>Cements</a:t>
              </a:r>
            </a:p>
          </p:txBody>
        </p:sp>
      </p:grpSp>
      <p:sp>
        <p:nvSpPr>
          <p:cNvPr id="702473" name="AutoShape 9"/>
          <p:cNvSpPr>
            <a:spLocks noChangeArrowheads="1"/>
          </p:cNvSpPr>
          <p:nvPr/>
        </p:nvSpPr>
        <p:spPr bwMode="auto">
          <a:xfrm rot="-1411913">
            <a:off x="6269403" y="2201403"/>
            <a:ext cx="2156931" cy="990600"/>
          </a:xfrm>
          <a:prstGeom prst="leftArrow">
            <a:avLst>
              <a:gd name="adj1" fmla="val 50000"/>
              <a:gd name="adj2" fmla="val 442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Aeolian Silt</a:t>
            </a:r>
          </a:p>
        </p:txBody>
      </p:sp>
    </p:spTree>
    <p:extLst>
      <p:ext uri="{BB962C8B-B14F-4D97-AF65-F5344CB8AC3E}">
        <p14:creationId xmlns:p14="http://schemas.microsoft.com/office/powerpoint/2010/main" val="32447056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73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63" name="Picture 3" descr="PermStr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3" b="3014"/>
          <a:stretch/>
        </p:blipFill>
        <p:spPr bwMode="auto">
          <a:xfrm>
            <a:off x="533400" y="1096342"/>
            <a:ext cx="8610346" cy="515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8600" y="232618"/>
            <a:ext cx="9486900" cy="6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smtClean="0">
                <a:latin typeface="+mj-lt"/>
              </a:rPr>
              <a:t>Delaware Basin Stratigraphy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4101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 descr="p1s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/>
          <a:stretch/>
        </p:blipFill>
        <p:spPr bwMode="auto">
          <a:xfrm>
            <a:off x="228600" y="1159810"/>
            <a:ext cx="9067800" cy="52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1355" name="Group 27"/>
          <p:cNvGrpSpPr>
            <a:grpSpLocks/>
          </p:cNvGrpSpPr>
          <p:nvPr/>
        </p:nvGrpSpPr>
        <p:grpSpPr bwMode="auto">
          <a:xfrm>
            <a:off x="6934200" y="1752600"/>
            <a:ext cx="533400" cy="2971800"/>
            <a:chOff x="4176" y="528"/>
            <a:chExt cx="240" cy="2640"/>
          </a:xfrm>
        </p:grpSpPr>
        <p:sp>
          <p:nvSpPr>
            <p:cNvPr id="611349" name="AutoShape 21"/>
            <p:cNvSpPr>
              <a:spLocks noChangeArrowheads="1"/>
            </p:cNvSpPr>
            <p:nvPr/>
          </p:nvSpPr>
          <p:spPr bwMode="auto">
            <a:xfrm flipV="1">
              <a:off x="4176" y="1800"/>
              <a:ext cx="240" cy="72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1350" name="AutoShape 22"/>
            <p:cNvSpPr>
              <a:spLocks noChangeArrowheads="1"/>
            </p:cNvSpPr>
            <p:nvPr/>
          </p:nvSpPr>
          <p:spPr bwMode="auto">
            <a:xfrm flipV="1">
              <a:off x="4176" y="2448"/>
              <a:ext cx="240" cy="72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1351" name="AutoShape 23"/>
            <p:cNvSpPr>
              <a:spLocks noChangeArrowheads="1"/>
            </p:cNvSpPr>
            <p:nvPr/>
          </p:nvSpPr>
          <p:spPr bwMode="auto">
            <a:xfrm flipV="1">
              <a:off x="4176" y="1104"/>
              <a:ext cx="240" cy="67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>
                <a:latin typeface="+mn-lt"/>
              </a:endParaRPr>
            </a:p>
          </p:txBody>
        </p:sp>
        <p:sp>
          <p:nvSpPr>
            <p:cNvPr id="611354" name="AutoShape 26"/>
            <p:cNvSpPr>
              <a:spLocks noChangeArrowheads="1"/>
            </p:cNvSpPr>
            <p:nvPr/>
          </p:nvSpPr>
          <p:spPr bwMode="auto">
            <a:xfrm flipV="1">
              <a:off x="4176" y="528"/>
              <a:ext cx="240" cy="55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11332" name="Text Box 4"/>
          <p:cNvSpPr txBox="1">
            <a:spLocks noChangeArrowheads="1"/>
          </p:cNvSpPr>
          <p:nvPr/>
        </p:nvSpPr>
        <p:spPr bwMode="auto">
          <a:xfrm>
            <a:off x="228600" y="596041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Kendall Photo</a:t>
            </a:r>
          </a:p>
        </p:txBody>
      </p:sp>
      <p:grpSp>
        <p:nvGrpSpPr>
          <p:cNvPr id="611346" name="Group 18"/>
          <p:cNvGrpSpPr>
            <a:grpSpLocks/>
          </p:cNvGrpSpPr>
          <p:nvPr/>
        </p:nvGrpSpPr>
        <p:grpSpPr bwMode="auto">
          <a:xfrm>
            <a:off x="609600" y="2057400"/>
            <a:ext cx="8686800" cy="457200"/>
            <a:chOff x="288" y="1872"/>
            <a:chExt cx="5472" cy="288"/>
          </a:xfrm>
        </p:grpSpPr>
        <p:sp>
          <p:nvSpPr>
            <p:cNvPr id="611334" name="AutoShape 6"/>
            <p:cNvSpPr>
              <a:spLocks noChangeArrowheads="1"/>
            </p:cNvSpPr>
            <p:nvPr/>
          </p:nvSpPr>
          <p:spPr bwMode="auto">
            <a:xfrm>
              <a:off x="288" y="1872"/>
              <a:ext cx="2688" cy="288"/>
            </a:xfrm>
            <a:prstGeom prst="leftRightArrow">
              <a:avLst>
                <a:gd name="adj1" fmla="val 50000"/>
                <a:gd name="adj2" fmla="val 18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1337" name="AutoShape 9"/>
            <p:cNvSpPr>
              <a:spLocks noChangeArrowheads="1"/>
            </p:cNvSpPr>
            <p:nvPr/>
          </p:nvSpPr>
          <p:spPr bwMode="auto">
            <a:xfrm>
              <a:off x="2976" y="1884"/>
              <a:ext cx="2784" cy="264"/>
            </a:xfrm>
            <a:prstGeom prst="leftArrow">
              <a:avLst>
                <a:gd name="adj1" fmla="val 50000"/>
                <a:gd name="adj2" fmla="val 263636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611338" name="Rectangle 10"/>
          <p:cNvSpPr>
            <a:spLocks noChangeArrowheads="1"/>
          </p:cNvSpPr>
          <p:nvPr/>
        </p:nvSpPr>
        <p:spPr bwMode="auto">
          <a:xfrm>
            <a:off x="6096000" y="4615122"/>
            <a:ext cx="25908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+mn-lt"/>
              </a:rPr>
              <a:t>Vertical Cycles </a:t>
            </a:r>
          </a:p>
          <a:p>
            <a:pPr algn="ctr"/>
            <a:r>
              <a:rPr lang="en-US" altLang="en-US" sz="2400">
                <a:latin typeface="+mn-lt"/>
              </a:rPr>
              <a:t>of Supratidal </a:t>
            </a:r>
          </a:p>
          <a:p>
            <a:pPr algn="ctr"/>
            <a:r>
              <a:rPr lang="en-US" altLang="en-US" sz="2400">
                <a:latin typeface="+mn-lt"/>
              </a:rPr>
              <a:t>Pisolitic </a:t>
            </a:r>
          </a:p>
          <a:p>
            <a:pPr algn="ctr"/>
            <a:r>
              <a:rPr lang="en-US" altLang="en-US" sz="2400">
                <a:latin typeface="+mn-lt"/>
              </a:rPr>
              <a:t>Fenestral Lst</a:t>
            </a:r>
          </a:p>
        </p:txBody>
      </p:sp>
      <p:grpSp>
        <p:nvGrpSpPr>
          <p:cNvPr id="611347" name="Group 19"/>
          <p:cNvGrpSpPr>
            <a:grpSpLocks/>
          </p:cNvGrpSpPr>
          <p:nvPr/>
        </p:nvGrpSpPr>
        <p:grpSpPr bwMode="auto">
          <a:xfrm>
            <a:off x="228600" y="2489092"/>
            <a:ext cx="5181600" cy="1828800"/>
            <a:chOff x="0" y="2304"/>
            <a:chExt cx="3264" cy="1152"/>
          </a:xfrm>
        </p:grpSpPr>
        <p:sp>
          <p:nvSpPr>
            <p:cNvPr id="611340" name="AutoShape 12"/>
            <p:cNvSpPr>
              <a:spLocks noChangeArrowheads="1"/>
            </p:cNvSpPr>
            <p:nvPr/>
          </p:nvSpPr>
          <p:spPr bwMode="auto">
            <a:xfrm>
              <a:off x="2688" y="2304"/>
              <a:ext cx="576" cy="1008"/>
            </a:xfrm>
            <a:prstGeom prst="upArrowCallout">
              <a:avLst>
                <a:gd name="adj1" fmla="val 25000"/>
                <a:gd name="adj2" fmla="val 25000"/>
                <a:gd name="adj3" fmla="val 29167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>
                  <a:latin typeface="+mn-lt"/>
                </a:rPr>
                <a:t>Tepee</a:t>
              </a:r>
            </a:p>
            <a:p>
              <a:pPr algn="ctr"/>
              <a:r>
                <a:rPr lang="en-US" altLang="en-US" sz="2400" dirty="0" err="1">
                  <a:latin typeface="+mn-lt"/>
                </a:rPr>
                <a:t>Axies</a:t>
              </a:r>
              <a:endParaRPr lang="en-US" altLang="en-US" sz="2400" dirty="0">
                <a:latin typeface="+mn-lt"/>
              </a:endParaRPr>
            </a:p>
          </p:txBody>
        </p:sp>
        <p:sp>
          <p:nvSpPr>
            <p:cNvPr id="611342" name="AutoShape 14"/>
            <p:cNvSpPr>
              <a:spLocks noChangeArrowheads="1"/>
            </p:cNvSpPr>
            <p:nvPr/>
          </p:nvSpPr>
          <p:spPr bwMode="auto">
            <a:xfrm>
              <a:off x="0" y="2448"/>
              <a:ext cx="576" cy="1008"/>
            </a:xfrm>
            <a:prstGeom prst="upArrowCallout">
              <a:avLst>
                <a:gd name="adj1" fmla="val 25000"/>
                <a:gd name="adj2" fmla="val 25000"/>
                <a:gd name="adj3" fmla="val 29167"/>
                <a:gd name="adj4" fmla="val 6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>
                  <a:latin typeface="+mn-lt"/>
                </a:rPr>
                <a:t>Tepee</a:t>
              </a:r>
            </a:p>
            <a:p>
              <a:pPr algn="ctr"/>
              <a:r>
                <a:rPr lang="en-US" altLang="en-US" sz="2400">
                  <a:latin typeface="+mn-lt"/>
                </a:rPr>
                <a:t>Axies</a:t>
              </a:r>
            </a:p>
          </p:txBody>
        </p:sp>
      </p:grpSp>
      <p:sp>
        <p:nvSpPr>
          <p:cNvPr id="611344" name="Rectangle 16"/>
          <p:cNvSpPr>
            <a:spLocks noChangeArrowheads="1"/>
          </p:cNvSpPr>
          <p:nvPr/>
        </p:nvSpPr>
        <p:spPr bwMode="auto">
          <a:xfrm>
            <a:off x="329177" y="1203585"/>
            <a:ext cx="3962400" cy="762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Megapolygon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Saucers with</a:t>
            </a:r>
          </a:p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Upturned Margins</a:t>
            </a:r>
          </a:p>
        </p:txBody>
      </p:sp>
      <p:sp>
        <p:nvSpPr>
          <p:cNvPr id="611345" name="AutoShape 17"/>
          <p:cNvSpPr>
            <a:spLocks noChangeArrowheads="1"/>
          </p:cNvSpPr>
          <p:nvPr/>
        </p:nvSpPr>
        <p:spPr bwMode="auto">
          <a:xfrm rot="1537749">
            <a:off x="2263499" y="5617510"/>
            <a:ext cx="2122474" cy="990600"/>
          </a:xfrm>
          <a:prstGeom prst="leftArrow">
            <a:avLst>
              <a:gd name="adj1" fmla="val 46166"/>
              <a:gd name="adj2" fmla="val 442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+mn-lt"/>
              </a:rPr>
              <a:t>Aeolian Silt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28600" y="269875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- Walnut Canyon - New Mexico</a:t>
            </a:r>
          </a:p>
        </p:txBody>
      </p:sp>
    </p:spTree>
    <p:extLst>
      <p:ext uri="{BB962C8B-B14F-4D97-AF65-F5344CB8AC3E}">
        <p14:creationId xmlns:p14="http://schemas.microsoft.com/office/powerpoint/2010/main" val="33652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1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1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8" grpId="0" animBg="1" autoUpdateAnimBg="0"/>
      <p:bldP spid="611344" grpId="0" animBg="1" autoUpdateAnimBg="0"/>
      <p:bldP spid="611345" grpId="0" animBg="1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20" name="Picture 4" descr="p12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67562"/>
            <a:ext cx="7848600" cy="518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0421" name="Text Box 5"/>
          <p:cNvSpPr txBox="1">
            <a:spLocks noChangeArrowheads="1"/>
          </p:cNvSpPr>
          <p:nvPr/>
        </p:nvSpPr>
        <p:spPr bwMode="auto">
          <a:xfrm>
            <a:off x="7391400" y="5791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700422" name="Group 6"/>
          <p:cNvGrpSpPr>
            <a:grpSpLocks/>
          </p:cNvGrpSpPr>
          <p:nvPr/>
        </p:nvGrpSpPr>
        <p:grpSpPr bwMode="auto">
          <a:xfrm>
            <a:off x="1676400" y="1828800"/>
            <a:ext cx="3200400" cy="1828800"/>
            <a:chOff x="1632" y="1344"/>
            <a:chExt cx="2016" cy="1152"/>
          </a:xfrm>
        </p:grpSpPr>
        <p:sp>
          <p:nvSpPr>
            <p:cNvPr id="700423" name="AutoShape 7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0424" name="Rectangle 8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Pisolitic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Fenstrated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Lst</a:t>
              </a:r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 Blocks 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&amp; Aeolian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Silt Fill</a:t>
              </a: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Dark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2544420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4" name="Picture 4" descr="p12s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85121"/>
            <a:ext cx="8001000" cy="53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1445" name="Text Box 5"/>
          <p:cNvSpPr txBox="1">
            <a:spLocks noChangeArrowheads="1"/>
          </p:cNvSpPr>
          <p:nvPr/>
        </p:nvSpPr>
        <p:spPr bwMode="auto">
          <a:xfrm>
            <a:off x="788857" y="604557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701446" name="Group 6"/>
          <p:cNvGrpSpPr>
            <a:grpSpLocks/>
          </p:cNvGrpSpPr>
          <p:nvPr/>
        </p:nvGrpSpPr>
        <p:grpSpPr bwMode="auto">
          <a:xfrm>
            <a:off x="1447800" y="1752600"/>
            <a:ext cx="3200400" cy="1828800"/>
            <a:chOff x="1632" y="1344"/>
            <a:chExt cx="2016" cy="1152"/>
          </a:xfrm>
        </p:grpSpPr>
        <p:sp>
          <p:nvSpPr>
            <p:cNvPr id="701447" name="AutoShape 7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1448" name="Rectangle 8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Pisolitic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Fenstrated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Lst</a:t>
              </a:r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 Blocks 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&amp; Aeolian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Silt Fill</a:t>
              </a: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Dark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1743456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4" name="Picture 2" descr="p2s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02869"/>
            <a:ext cx="7848600" cy="52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2356" name="Text Box 4"/>
          <p:cNvSpPr txBox="1">
            <a:spLocks noChangeArrowheads="1"/>
          </p:cNvSpPr>
          <p:nvPr/>
        </p:nvSpPr>
        <p:spPr bwMode="auto">
          <a:xfrm>
            <a:off x="7581900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12357" name="Group 5"/>
          <p:cNvGrpSpPr>
            <a:grpSpLocks/>
          </p:cNvGrpSpPr>
          <p:nvPr/>
        </p:nvGrpSpPr>
        <p:grpSpPr bwMode="auto">
          <a:xfrm>
            <a:off x="1066800" y="1851285"/>
            <a:ext cx="3200400" cy="1828800"/>
            <a:chOff x="1632" y="1344"/>
            <a:chExt cx="2016" cy="1152"/>
          </a:xfrm>
        </p:grpSpPr>
        <p:sp>
          <p:nvSpPr>
            <p:cNvPr id="612358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359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Pisolitic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Fenstrated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Lst</a:t>
              </a:r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 Blocks 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&amp; Travertine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Cements</a:t>
              </a: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Walnut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2571783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78" name="Picture 2" descr="p1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97724"/>
            <a:ext cx="4038600" cy="518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2794416" y="593711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13381" name="Group 5"/>
          <p:cNvGrpSpPr>
            <a:grpSpLocks/>
          </p:cNvGrpSpPr>
          <p:nvPr/>
        </p:nvGrpSpPr>
        <p:grpSpPr bwMode="auto">
          <a:xfrm>
            <a:off x="1066800" y="2667000"/>
            <a:ext cx="3200400" cy="1828800"/>
            <a:chOff x="1632" y="1344"/>
            <a:chExt cx="2016" cy="1152"/>
          </a:xfrm>
        </p:grpSpPr>
        <p:sp>
          <p:nvSpPr>
            <p:cNvPr id="613382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3383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Pisolitic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Fenstrated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Lst</a:t>
              </a:r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 Blocks </a:t>
              </a: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Walnut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2437164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 descr="p1s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108933"/>
            <a:ext cx="4419600" cy="52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05" name="Text Box 5"/>
          <p:cNvSpPr txBox="1">
            <a:spLocks noChangeArrowheads="1"/>
          </p:cNvSpPr>
          <p:nvPr/>
        </p:nvSpPr>
        <p:spPr bwMode="auto">
          <a:xfrm>
            <a:off x="2846257" y="612672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14406" name="Group 6"/>
          <p:cNvGrpSpPr>
            <a:grpSpLocks/>
          </p:cNvGrpSpPr>
          <p:nvPr/>
        </p:nvGrpSpPr>
        <p:grpSpPr bwMode="auto">
          <a:xfrm>
            <a:off x="1524000" y="1743856"/>
            <a:ext cx="3200400" cy="1828800"/>
            <a:chOff x="1632" y="1344"/>
            <a:chExt cx="2016" cy="1152"/>
          </a:xfrm>
        </p:grpSpPr>
        <p:sp>
          <p:nvSpPr>
            <p:cNvPr id="614407" name="AutoShape 7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 b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14408" name="Rectangle 8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b="0">
                  <a:solidFill>
                    <a:schemeClr val="tx2"/>
                  </a:solidFill>
                  <a:latin typeface="+mn-lt"/>
                </a:rPr>
                <a:t>Pisolitic</a:t>
              </a:r>
            </a:p>
            <a:p>
              <a:pPr algn="ctr"/>
              <a:r>
                <a:rPr lang="en-US" altLang="en-US" sz="2400" b="0">
                  <a:solidFill>
                    <a:schemeClr val="tx2"/>
                  </a:solidFill>
                  <a:latin typeface="+mn-lt"/>
                </a:rPr>
                <a:t>Fenstrated</a:t>
              </a:r>
            </a:p>
            <a:p>
              <a:pPr algn="ctr"/>
              <a:r>
                <a:rPr lang="en-US" altLang="en-US" sz="2400" b="0">
                  <a:solidFill>
                    <a:schemeClr val="tx2"/>
                  </a:solidFill>
                  <a:latin typeface="+mn-lt"/>
                </a:rPr>
                <a:t>Lst Blocks in</a:t>
              </a:r>
            </a:p>
            <a:p>
              <a:pPr algn="ctr"/>
              <a:r>
                <a:rPr lang="en-US" altLang="en-US" sz="2400" b="0">
                  <a:solidFill>
                    <a:schemeClr val="tx2"/>
                  </a:solidFill>
                  <a:latin typeface="+mn-lt"/>
                </a:rPr>
                <a:t>Travertine</a:t>
              </a:r>
            </a:p>
            <a:p>
              <a:pPr algn="ctr"/>
              <a:r>
                <a:rPr lang="en-US" altLang="en-US" sz="2400" b="0">
                  <a:solidFill>
                    <a:schemeClr val="tx2"/>
                  </a:solidFill>
                  <a:latin typeface="+mn-lt"/>
                </a:rPr>
                <a:t>Cement</a:t>
              </a:r>
            </a:p>
          </p:txBody>
        </p:sp>
      </p:grpSp>
      <p:sp>
        <p:nvSpPr>
          <p:cNvPr id="614409" name="AutoShape 9"/>
          <p:cNvSpPr>
            <a:spLocks noChangeArrowheads="1"/>
          </p:cNvSpPr>
          <p:nvPr/>
        </p:nvSpPr>
        <p:spPr bwMode="auto">
          <a:xfrm>
            <a:off x="1295400" y="5252294"/>
            <a:ext cx="3886200" cy="838200"/>
          </a:xfrm>
          <a:prstGeom prst="rightArrow">
            <a:avLst>
              <a:gd name="adj1" fmla="val 50000"/>
              <a:gd name="adj2" fmla="val 1159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Internal Marine sediment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Walnut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1282053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9" grpId="0" animBg="1" autoUpdateAnimBg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6" name="Picture 2" descr="p2s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52512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28" name="Text Box 4"/>
          <p:cNvSpPr txBox="1">
            <a:spLocks noChangeArrowheads="1"/>
          </p:cNvSpPr>
          <p:nvPr/>
        </p:nvSpPr>
        <p:spPr bwMode="auto">
          <a:xfrm>
            <a:off x="7467600" y="5776756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Walnut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9487101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p2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08874"/>
            <a:ext cx="7848600" cy="52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1028700" y="5960489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16456" name="Group 8"/>
          <p:cNvGrpSpPr>
            <a:grpSpLocks/>
          </p:cNvGrpSpPr>
          <p:nvPr/>
        </p:nvGrpSpPr>
        <p:grpSpPr bwMode="auto">
          <a:xfrm>
            <a:off x="1219200" y="1828800"/>
            <a:ext cx="3505200" cy="1828800"/>
            <a:chOff x="1632" y="1344"/>
            <a:chExt cx="2016" cy="1152"/>
          </a:xfrm>
        </p:grpSpPr>
        <p:sp>
          <p:nvSpPr>
            <p:cNvPr id="616457" name="AutoShape 9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616458" name="Rectangle 10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Pisolitic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Fenstrated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Lst</a:t>
              </a:r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 Blocks in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Travertine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Cement</a:t>
              </a:r>
            </a:p>
          </p:txBody>
        </p:sp>
      </p:grpSp>
      <p:sp>
        <p:nvSpPr>
          <p:cNvPr id="616459" name="AutoShape 11"/>
          <p:cNvSpPr>
            <a:spLocks noChangeArrowheads="1"/>
          </p:cNvSpPr>
          <p:nvPr/>
        </p:nvSpPr>
        <p:spPr bwMode="auto">
          <a:xfrm>
            <a:off x="381000" y="3962400"/>
            <a:ext cx="4114800" cy="838200"/>
          </a:xfrm>
          <a:prstGeom prst="rightArrow">
            <a:avLst>
              <a:gd name="adj1" fmla="val 50000"/>
              <a:gd name="adj2" fmla="val 1159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+mn-lt"/>
              </a:rPr>
              <a:t>Internal Marine sediment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Walnut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3210648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59" grpId="0" animBg="1" autoUpdateAnimBg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74" name="Picture 2" descr="p2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69" y="1084897"/>
            <a:ext cx="4114800" cy="537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476" name="Text Box 4"/>
          <p:cNvSpPr txBox="1">
            <a:spLocks noChangeArrowheads="1"/>
          </p:cNvSpPr>
          <p:nvPr/>
        </p:nvSpPr>
        <p:spPr bwMode="auto">
          <a:xfrm>
            <a:off x="6629400" y="6079199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17477" name="Group 5"/>
          <p:cNvGrpSpPr>
            <a:grpSpLocks/>
          </p:cNvGrpSpPr>
          <p:nvPr/>
        </p:nvGrpSpPr>
        <p:grpSpPr bwMode="auto">
          <a:xfrm>
            <a:off x="2438400" y="2590800"/>
            <a:ext cx="3200400" cy="1828800"/>
            <a:chOff x="1632" y="1344"/>
            <a:chExt cx="2016" cy="1152"/>
          </a:xfrm>
        </p:grpSpPr>
        <p:sp>
          <p:nvSpPr>
            <p:cNvPr id="617478" name="AutoShape 6"/>
            <p:cNvSpPr>
              <a:spLocks noChangeArrowheads="1"/>
            </p:cNvSpPr>
            <p:nvPr/>
          </p:nvSpPr>
          <p:spPr bwMode="auto">
            <a:xfrm rot="8120891">
              <a:off x="2640" y="1392"/>
              <a:ext cx="1008" cy="1008"/>
            </a:xfrm>
            <a:custGeom>
              <a:avLst/>
              <a:gdLst>
                <a:gd name="G0" fmla="+- 9257 0 0"/>
                <a:gd name="G1" fmla="+- 18514 0 0"/>
                <a:gd name="G2" fmla="+- 6171 0 0"/>
                <a:gd name="G3" fmla="*/ 9257 1 2"/>
                <a:gd name="G4" fmla="+- G3 10800 0"/>
                <a:gd name="G5" fmla="+- 21600 9257 18514"/>
                <a:gd name="G6" fmla="+- 18514 6171 0"/>
                <a:gd name="G7" fmla="*/ G6 1 2"/>
                <a:gd name="G8" fmla="*/ 18514 2 1"/>
                <a:gd name="G9" fmla="+- G8 0 21600"/>
                <a:gd name="G10" fmla="+- G5 0 G4"/>
                <a:gd name="G11" fmla="+- 9257 0 G4"/>
                <a:gd name="G12" fmla="*/ G2 G10 G11"/>
                <a:gd name="T0" fmla="*/ 15429 w 21600"/>
                <a:gd name="T1" fmla="*/ 0 h 21600"/>
                <a:gd name="T2" fmla="*/ 9257 w 21600"/>
                <a:gd name="T3" fmla="*/ 6171 h 21600"/>
                <a:gd name="T4" fmla="*/ 6171 w 21600"/>
                <a:gd name="T5" fmla="*/ 9257 h 21600"/>
                <a:gd name="T6" fmla="*/ 0 w 21600"/>
                <a:gd name="T7" fmla="*/ 15429 h 21600"/>
                <a:gd name="T8" fmla="*/ 6171 w 21600"/>
                <a:gd name="T9" fmla="*/ 21600 h 21600"/>
                <a:gd name="T10" fmla="*/ 12343 w 21600"/>
                <a:gd name="T11" fmla="*/ 18514 h 21600"/>
                <a:gd name="T12" fmla="*/ 18514 w 21600"/>
                <a:gd name="T13" fmla="*/ 12343 h 21600"/>
                <a:gd name="T14" fmla="*/ 21600 w 21600"/>
                <a:gd name="T15" fmla="*/ 6171 h 21600"/>
                <a:gd name="T16" fmla="*/ 17694720 60000 65536"/>
                <a:gd name="T17" fmla="*/ 11796480 60000 65536"/>
                <a:gd name="T18" fmla="*/ 17694720 60000 65536"/>
                <a:gd name="T19" fmla="*/ 11796480 60000 65536"/>
                <a:gd name="T20" fmla="*/ 5898240 60000 65536"/>
                <a:gd name="T21" fmla="*/ 5898240 60000 65536"/>
                <a:gd name="T22" fmla="*/ 0 60000 65536"/>
                <a:gd name="T23" fmla="*/ 0 60000 65536"/>
                <a:gd name="T24" fmla="*/ G12 w 21600"/>
                <a:gd name="T25" fmla="*/ G5 h 21600"/>
                <a:gd name="T26" fmla="*/ G1 w 21600"/>
                <a:gd name="T27" fmla="*/ G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15429" y="0"/>
                  </a:moveTo>
                  <a:lnTo>
                    <a:pt x="9257" y="6171"/>
                  </a:lnTo>
                  <a:lnTo>
                    <a:pt x="12343" y="6171"/>
                  </a:lnTo>
                  <a:lnTo>
                    <a:pt x="12343" y="12343"/>
                  </a:lnTo>
                  <a:lnTo>
                    <a:pt x="6171" y="12343"/>
                  </a:lnTo>
                  <a:lnTo>
                    <a:pt x="6171" y="9257"/>
                  </a:lnTo>
                  <a:lnTo>
                    <a:pt x="0" y="15429"/>
                  </a:lnTo>
                  <a:lnTo>
                    <a:pt x="6171" y="21600"/>
                  </a:lnTo>
                  <a:lnTo>
                    <a:pt x="6171" y="18514"/>
                  </a:lnTo>
                  <a:lnTo>
                    <a:pt x="18514" y="18514"/>
                  </a:lnTo>
                  <a:lnTo>
                    <a:pt x="18514" y="6171"/>
                  </a:lnTo>
                  <a:lnTo>
                    <a:pt x="21600" y="617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79" name="Rectangle 7"/>
            <p:cNvSpPr>
              <a:spLocks noChangeArrowheads="1"/>
            </p:cNvSpPr>
            <p:nvPr/>
          </p:nvSpPr>
          <p:spPr bwMode="auto">
            <a:xfrm>
              <a:off x="1632" y="1344"/>
              <a:ext cx="1200" cy="115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Pisolitic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Fenstrated</a:t>
              </a:r>
              <a:endPara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endParaRPr>
            </a:p>
            <a:p>
              <a:pPr algn="ctr"/>
              <a:r>
                <a:rPr lang="en-US" altLang="en-US" sz="24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Lst</a:t>
              </a:r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 Blocks in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Travertine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Cement</a:t>
              </a: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Yates </a:t>
            </a:r>
            <a:r>
              <a:rPr lang="en-US" altLang="en-US" sz="3600" b="0" dirty="0" err="1">
                <a:latin typeface="+mj-lt"/>
              </a:rPr>
              <a:t>Fm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smtClean="0">
                <a:latin typeface="+mj-lt"/>
              </a:rPr>
              <a:t>– Dark Canyon </a:t>
            </a:r>
            <a:r>
              <a:rPr lang="en-US" altLang="en-US" sz="3600" b="0" dirty="0">
                <a:latin typeface="+mj-lt"/>
              </a:rPr>
              <a:t>- New Mexico</a:t>
            </a:r>
          </a:p>
        </p:txBody>
      </p:sp>
    </p:spTree>
    <p:extLst>
      <p:ext uri="{BB962C8B-B14F-4D97-AF65-F5344CB8AC3E}">
        <p14:creationId xmlns:p14="http://schemas.microsoft.com/office/powerpoint/2010/main" val="2212615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498" name="Picture 2" descr="Louks&amp;FolkNWShe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70" y="1143000"/>
            <a:ext cx="345643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499" name="Rectangle 3"/>
          <p:cNvSpPr>
            <a:spLocks noChangeArrowheads="1"/>
          </p:cNvSpPr>
          <p:nvPr/>
        </p:nvSpPr>
        <p:spPr bwMode="auto">
          <a:xfrm>
            <a:off x="838200" y="1143000"/>
            <a:ext cx="3581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0" dirty="0">
                <a:solidFill>
                  <a:schemeClr val="tx2"/>
                </a:solidFill>
                <a:latin typeface="+mn-lt"/>
              </a:rPr>
              <a:t>Folk &amp; </a:t>
            </a:r>
            <a:r>
              <a:rPr lang="en-US" altLang="en-US" b="0" dirty="0" err="1">
                <a:solidFill>
                  <a:schemeClr val="tx2"/>
                </a:solidFill>
                <a:latin typeface="+mn-lt"/>
              </a:rPr>
              <a:t>Louck’s</a:t>
            </a:r>
            <a:endParaRPr lang="en-US" altLang="en-US" b="0" dirty="0">
              <a:solidFill>
                <a:schemeClr val="tx2"/>
              </a:solidFill>
              <a:latin typeface="+mn-lt"/>
            </a:endParaRPr>
          </a:p>
          <a:p>
            <a:pPr algn="ctr"/>
            <a:r>
              <a:rPr lang="en-US" altLang="en-US" b="0" dirty="0">
                <a:solidFill>
                  <a:schemeClr val="tx2"/>
                </a:solidFill>
                <a:latin typeface="+mn-lt"/>
              </a:rPr>
              <a:t>Aragonite replaced by Calcite</a:t>
            </a:r>
          </a:p>
          <a:p>
            <a:pPr algn="ctr"/>
            <a:r>
              <a:rPr lang="en-US" altLang="en-US" b="0" dirty="0">
                <a:solidFill>
                  <a:schemeClr val="tx2"/>
                </a:solidFill>
                <a:latin typeface="+mn-lt"/>
              </a:rPr>
              <a:t>-</a:t>
            </a:r>
          </a:p>
          <a:p>
            <a:pPr algn="ctr"/>
            <a:r>
              <a:rPr lang="en-US" altLang="en-US" b="0" dirty="0">
                <a:solidFill>
                  <a:schemeClr val="tx2"/>
                </a:solidFill>
                <a:latin typeface="+mn-lt"/>
              </a:rPr>
              <a:t>NW Shelf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60678"/>
            <a:ext cx="89916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smtClean="0">
                <a:latin typeface="+mj-lt"/>
              </a:rPr>
              <a:t>Carlsbad Group - </a:t>
            </a:r>
            <a:r>
              <a:rPr lang="en-US" altLang="en-US" sz="3600" b="0" dirty="0">
                <a:latin typeface="+mj-lt"/>
              </a:rPr>
              <a:t>New Mexico</a:t>
            </a:r>
          </a:p>
        </p:txBody>
      </p:sp>
    </p:spTree>
    <p:extLst>
      <p:ext uri="{BB962C8B-B14F-4D97-AF65-F5344CB8AC3E}">
        <p14:creationId xmlns:p14="http://schemas.microsoft.com/office/powerpoint/2010/main" val="811978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2863"/>
            <a:ext cx="9540876" cy="947737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j-lt"/>
              </a:rPr>
              <a:t>Carbonate </a:t>
            </a:r>
            <a:r>
              <a:rPr lang="en-US" sz="3600" dirty="0">
                <a:latin typeface="+mj-lt"/>
              </a:rPr>
              <a:t>Depositional Setting Physiography</a:t>
            </a:r>
          </a:p>
        </p:txBody>
      </p:sp>
      <p:pic>
        <p:nvPicPr>
          <p:cNvPr id="41988" name="Picture 4" descr="fig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46004"/>
            <a:ext cx="6967184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35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 descr="Tepees&amp;Pisoli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b="4250"/>
          <a:stretch/>
        </p:blipFill>
        <p:spPr bwMode="auto">
          <a:xfrm>
            <a:off x="2743200" y="1066800"/>
            <a:ext cx="4057650" cy="53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3609" y="145688"/>
            <a:ext cx="9906000" cy="67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smtClean="0">
                <a:latin typeface="+mj-lt"/>
              </a:rPr>
              <a:t>Tepee Form in Carlsbad Group - Permian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8769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546" name="Picture 2" descr="044-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654" y="1119824"/>
            <a:ext cx="5618480" cy="52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58737"/>
            <a:ext cx="8926513" cy="779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Coastal Bay – J. </a:t>
            </a:r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Dhanna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- UAE </a:t>
            </a:r>
          </a:p>
        </p:txBody>
      </p:sp>
    </p:spTree>
    <p:extLst>
      <p:ext uri="{BB962C8B-B14F-4D97-AF65-F5344CB8AC3E}">
        <p14:creationId xmlns:p14="http://schemas.microsoft.com/office/powerpoint/2010/main" val="3474728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 descr="p2s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87374"/>
            <a:ext cx="6629400" cy="523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1571" name="Rectangle 3"/>
          <p:cNvSpPr>
            <a:spLocks noChangeArrowheads="1"/>
          </p:cNvSpPr>
          <p:nvPr/>
        </p:nvSpPr>
        <p:spPr bwMode="auto">
          <a:xfrm>
            <a:off x="228600" y="58737"/>
            <a:ext cx="8926513" cy="779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Coastal Bay – J. </a:t>
            </a:r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Dhanna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- UAE </a:t>
            </a:r>
          </a:p>
        </p:txBody>
      </p:sp>
      <p:sp>
        <p:nvSpPr>
          <p:cNvPr id="621572" name="AutoShape 4"/>
          <p:cNvSpPr>
            <a:spLocks noChangeArrowheads="1"/>
          </p:cNvSpPr>
          <p:nvPr/>
        </p:nvSpPr>
        <p:spPr bwMode="auto">
          <a:xfrm rot="903755">
            <a:off x="1447801" y="388620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Marine Travertine</a:t>
            </a:r>
          </a:p>
        </p:txBody>
      </p:sp>
      <p:sp>
        <p:nvSpPr>
          <p:cNvPr id="621573" name="Text Box 5"/>
          <p:cNvSpPr txBox="1">
            <a:spLocks noChangeArrowheads="1"/>
          </p:cNvSpPr>
          <p:nvPr/>
        </p:nvSpPr>
        <p:spPr bwMode="auto">
          <a:xfrm>
            <a:off x="5575716" y="5943600"/>
            <a:ext cx="2743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Purser &amp; </a:t>
            </a:r>
            <a:r>
              <a:rPr lang="en-US" altLang="en-US" sz="14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Loreau</a:t>
            </a:r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Photo</a:t>
            </a:r>
          </a:p>
        </p:txBody>
      </p:sp>
    </p:spTree>
    <p:extLst>
      <p:ext uri="{BB962C8B-B14F-4D97-AF65-F5344CB8AC3E}">
        <p14:creationId xmlns:p14="http://schemas.microsoft.com/office/powerpoint/2010/main" val="1547827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2" grpId="0" animBg="1" autoUpdateAnimBg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p2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39" y="1094423"/>
            <a:ext cx="52578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596" name="AutoShape 4"/>
          <p:cNvSpPr>
            <a:spLocks noChangeArrowheads="1"/>
          </p:cNvSpPr>
          <p:nvPr/>
        </p:nvSpPr>
        <p:spPr bwMode="auto">
          <a:xfrm rot="903755">
            <a:off x="792978" y="307899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Supratidal Crust</a:t>
            </a:r>
          </a:p>
        </p:txBody>
      </p:sp>
      <p:sp>
        <p:nvSpPr>
          <p:cNvPr id="622597" name="Text Box 5"/>
          <p:cNvSpPr txBox="1">
            <a:spLocks noChangeArrowheads="1"/>
          </p:cNvSpPr>
          <p:nvPr/>
        </p:nvSpPr>
        <p:spPr bwMode="auto">
          <a:xfrm>
            <a:off x="4090760" y="5901758"/>
            <a:ext cx="32547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Purser &amp; </a:t>
            </a:r>
            <a:r>
              <a:rPr lang="en-US" altLang="en-US" sz="14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Loreau</a:t>
            </a:r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Photo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58737"/>
            <a:ext cx="8926513" cy="779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Coastal Bay – J. </a:t>
            </a:r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Dhanna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- UAE </a:t>
            </a:r>
          </a:p>
        </p:txBody>
      </p:sp>
    </p:spTree>
    <p:extLst>
      <p:ext uri="{BB962C8B-B14F-4D97-AF65-F5344CB8AC3E}">
        <p14:creationId xmlns:p14="http://schemas.microsoft.com/office/powerpoint/2010/main" val="2490396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6" grpId="0" animBg="1" autoUpdateAnimBg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370" y="197370"/>
            <a:ext cx="9264650" cy="719138"/>
          </a:xfrm>
        </p:spPr>
        <p:txBody>
          <a:bodyPr/>
          <a:lstStyle/>
          <a:p>
            <a:r>
              <a:rPr lang="en-US" altLang="en-US" dirty="0" smtClean="0"/>
              <a:t>Tidal Flat Mud Flakes</a:t>
            </a:r>
            <a:endParaRPr lang="en-US" altLang="en-US" dirty="0"/>
          </a:p>
        </p:txBody>
      </p:sp>
      <p:pic>
        <p:nvPicPr>
          <p:cNvPr id="651267" name="Picture 3" descr="fig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4580636" cy="522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982626"/>
      </p:ext>
    </p:extLst>
  </p:cSld>
  <p:clrMapOvr>
    <a:masterClrMapping/>
  </p:clrMapOvr>
  <p:transition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0" name="Picture 1026" descr="p1s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05" y="1118014"/>
            <a:ext cx="7848600" cy="520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2291" name="Text Box 1027"/>
          <p:cNvSpPr txBox="1">
            <a:spLocks noChangeArrowheads="1"/>
          </p:cNvSpPr>
          <p:nvPr/>
        </p:nvSpPr>
        <p:spPr bwMode="auto">
          <a:xfrm>
            <a:off x="7522564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52292" name="AutoShape 1028"/>
          <p:cNvSpPr>
            <a:spLocks noChangeArrowheads="1"/>
          </p:cNvSpPr>
          <p:nvPr/>
        </p:nvSpPr>
        <p:spPr bwMode="auto">
          <a:xfrm rot="903755">
            <a:off x="1219201" y="167640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Cyanobacterial Mats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7370" y="272321"/>
            <a:ext cx="963243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dirty="0" smtClean="0"/>
              <a:t>Tidal Flat Cyanobacterial Mats – Rocky Arroyo</a:t>
            </a:r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0755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2" grpId="0" animBg="1" autoUpdateAnimBg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4" name="Picture 2" descr="p1s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/>
          <a:stretch/>
        </p:blipFill>
        <p:spPr bwMode="auto">
          <a:xfrm>
            <a:off x="1866900" y="1066800"/>
            <a:ext cx="6324600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3315" name="Text Box 3"/>
          <p:cNvSpPr txBox="1">
            <a:spLocks noChangeArrowheads="1"/>
          </p:cNvSpPr>
          <p:nvPr/>
        </p:nvSpPr>
        <p:spPr bwMode="auto">
          <a:xfrm>
            <a:off x="7086600" y="654685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53316" name="AutoShape 4"/>
          <p:cNvSpPr>
            <a:spLocks noChangeArrowheads="1"/>
          </p:cNvSpPr>
          <p:nvPr/>
        </p:nvSpPr>
        <p:spPr bwMode="auto">
          <a:xfrm rot="903755">
            <a:off x="640579" y="1531628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Cyanobacterial Mats</a:t>
            </a:r>
          </a:p>
        </p:txBody>
      </p:sp>
      <p:sp>
        <p:nvSpPr>
          <p:cNvPr id="653317" name="AutoShape 5"/>
          <p:cNvSpPr>
            <a:spLocks noChangeArrowheads="1"/>
          </p:cNvSpPr>
          <p:nvPr/>
        </p:nvSpPr>
        <p:spPr bwMode="auto">
          <a:xfrm rot="903755">
            <a:off x="1100908" y="3944388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Micrite Storm Lamina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7370" y="272321"/>
            <a:ext cx="963243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dirty="0" smtClean="0"/>
              <a:t>Tidal Flat Cyanobacterial Mats – Rocky Arroyo</a:t>
            </a:r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4184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6" grpId="0" animBg="1" autoUpdateAnimBg="0"/>
      <p:bldP spid="653317" grpId="0" animBg="1" autoUpdateAnimBg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143000"/>
            <a:ext cx="4495800" cy="42672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Carbonate Shelf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-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Gas Escape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-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Seven Rivers Fm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-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New Mexico</a:t>
            </a:r>
          </a:p>
        </p:txBody>
      </p:sp>
      <p:sp>
        <p:nvSpPr>
          <p:cNvPr id="654339" name="Text Box 3"/>
          <p:cNvSpPr txBox="1">
            <a:spLocks noChangeArrowheads="1"/>
          </p:cNvSpPr>
          <p:nvPr/>
        </p:nvSpPr>
        <p:spPr bwMode="auto">
          <a:xfrm>
            <a:off x="8302625" y="6500813"/>
            <a:ext cx="14109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i="1"/>
              <a:t>After James</a:t>
            </a:r>
          </a:p>
        </p:txBody>
      </p:sp>
      <p:pic>
        <p:nvPicPr>
          <p:cNvPr id="654340" name="Picture 4" descr="p5s8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032681"/>
            <a:ext cx="3437858" cy="5300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4341" name="Text Box 5"/>
          <p:cNvSpPr txBox="1">
            <a:spLocks noChangeArrowheads="1"/>
          </p:cNvSpPr>
          <p:nvPr/>
        </p:nvSpPr>
        <p:spPr bwMode="auto">
          <a:xfrm>
            <a:off x="8077200" y="654685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7370" y="272321"/>
            <a:ext cx="963243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dirty="0" smtClean="0"/>
              <a:t>Tidal Flat Cyanobacterial Mats – Rocky Arroyo</a:t>
            </a:r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646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796" name="Picture 1028" descr="ScholleMcElroygrayburgSanAndr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000" r="5356"/>
          <a:stretch/>
        </p:blipFill>
        <p:spPr bwMode="auto">
          <a:xfrm>
            <a:off x="3886200" y="1071069"/>
            <a:ext cx="3108986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3797" name="Rectangle 1029"/>
          <p:cNvSpPr>
            <a:spLocks noChangeArrowheads="1"/>
          </p:cNvSpPr>
          <p:nvPr/>
        </p:nvSpPr>
        <p:spPr bwMode="auto">
          <a:xfrm>
            <a:off x="152400" y="-34977"/>
            <a:ext cx="10134600" cy="108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b="0" dirty="0">
                <a:latin typeface="+mj-lt"/>
              </a:rPr>
              <a:t>McElroy </a:t>
            </a:r>
            <a:r>
              <a:rPr lang="en-US" altLang="en-US" sz="4400" b="0" dirty="0" smtClean="0">
                <a:latin typeface="+mj-lt"/>
              </a:rPr>
              <a:t>Field </a:t>
            </a:r>
            <a:r>
              <a:rPr lang="en-US" altLang="en-US" sz="4400" b="0" dirty="0" err="1" smtClean="0">
                <a:latin typeface="+mj-lt"/>
              </a:rPr>
              <a:t>Greyburg</a:t>
            </a:r>
            <a:r>
              <a:rPr lang="en-US" altLang="en-US" sz="4400" b="0" dirty="0" smtClean="0">
                <a:latin typeface="+mj-lt"/>
              </a:rPr>
              <a:t>/San Andres</a:t>
            </a:r>
            <a:endParaRPr lang="en-US" altLang="en-US" sz="4400" b="0" dirty="0">
              <a:latin typeface="+mj-lt"/>
            </a:endParaRPr>
          </a:p>
        </p:txBody>
      </p:sp>
      <p:sp>
        <p:nvSpPr>
          <p:cNvPr id="673798" name="Text Box 1030"/>
          <p:cNvSpPr txBox="1">
            <a:spLocks noChangeArrowheads="1"/>
          </p:cNvSpPr>
          <p:nvPr/>
        </p:nvSpPr>
        <p:spPr bwMode="auto">
          <a:xfrm>
            <a:off x="381000" y="65532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Scholle. 1999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1008574">
            <a:off x="674687" y="320040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Gypsum 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827087" y="152400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Dolomite</a:t>
            </a:r>
          </a:p>
        </p:txBody>
      </p:sp>
    </p:spTree>
    <p:extLst>
      <p:ext uri="{BB962C8B-B14F-4D97-AF65-F5344CB8AC3E}">
        <p14:creationId xmlns:p14="http://schemas.microsoft.com/office/powerpoint/2010/main" val="9009471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42" name="Picture 2" descr="p1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10544"/>
            <a:ext cx="5257800" cy="529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6481997" y="6005025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50245" name="AutoShape 5"/>
          <p:cNvSpPr>
            <a:spLocks noChangeArrowheads="1"/>
          </p:cNvSpPr>
          <p:nvPr/>
        </p:nvSpPr>
        <p:spPr bwMode="auto">
          <a:xfrm rot="1106391">
            <a:off x="5105400" y="3657600"/>
            <a:ext cx="3238500" cy="838200"/>
          </a:xfrm>
          <a:prstGeom prst="leftArrowCallout">
            <a:avLst>
              <a:gd name="adj1" fmla="val 25000"/>
              <a:gd name="adj2" fmla="val 25000"/>
              <a:gd name="adj3" fmla="val 64394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Intraclast</a:t>
            </a:r>
          </a:p>
        </p:txBody>
      </p:sp>
      <p:sp>
        <p:nvSpPr>
          <p:cNvPr id="650246" name="AutoShape 6"/>
          <p:cNvSpPr>
            <a:spLocks noChangeArrowheads="1"/>
          </p:cNvSpPr>
          <p:nvPr/>
        </p:nvSpPr>
        <p:spPr bwMode="auto">
          <a:xfrm rot="903755">
            <a:off x="2057401" y="449580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Cyanobacterial Mat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7370" y="272321"/>
            <a:ext cx="9632430" cy="719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dirty="0" smtClean="0"/>
              <a:t>Tidal Flat Cyanobacterial Mats – Dark Canyon</a:t>
            </a:r>
            <a:endParaRPr kumimoji="0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407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5" grpId="0" animBg="1" autoUpdateAnimBg="0"/>
      <p:bldP spid="65024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026" descr="p3s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28889" r="1667" b="-8889"/>
          <a:stretch/>
        </p:blipFill>
        <p:spPr bwMode="auto">
          <a:xfrm>
            <a:off x="38100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14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2" name="Picture 2" descr="p2s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38" y="1259776"/>
            <a:ext cx="3352800" cy="510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228600" y="63824"/>
            <a:ext cx="73025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Seven Rivers </a:t>
            </a:r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Fm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– New Mexico</a:t>
            </a:r>
          </a:p>
        </p:txBody>
      </p:sp>
      <p:sp>
        <p:nvSpPr>
          <p:cNvPr id="645124" name="AutoShape 4"/>
          <p:cNvSpPr>
            <a:spLocks noChangeArrowheads="1"/>
          </p:cNvSpPr>
          <p:nvPr/>
        </p:nvSpPr>
        <p:spPr bwMode="auto">
          <a:xfrm rot="1008574">
            <a:off x="798918" y="260301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+mn-lt"/>
              </a:rPr>
              <a:t>Gypsum </a:t>
            </a:r>
          </a:p>
        </p:txBody>
      </p:sp>
      <p:sp>
        <p:nvSpPr>
          <p:cNvPr id="645125" name="AutoShape 5"/>
          <p:cNvSpPr>
            <a:spLocks noChangeArrowheads="1"/>
          </p:cNvSpPr>
          <p:nvPr/>
        </p:nvSpPr>
        <p:spPr bwMode="auto">
          <a:xfrm rot="1089706">
            <a:off x="429461" y="1572173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latin typeface="+mn-lt"/>
              </a:rPr>
              <a:t>Dolomite</a:t>
            </a:r>
          </a:p>
        </p:txBody>
      </p:sp>
      <p:sp>
        <p:nvSpPr>
          <p:cNvPr id="645126" name="AutoShape 6"/>
          <p:cNvSpPr>
            <a:spLocks noChangeArrowheads="1"/>
          </p:cNvSpPr>
          <p:nvPr/>
        </p:nvSpPr>
        <p:spPr bwMode="auto">
          <a:xfrm rot="903755">
            <a:off x="269449" y="3944388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+mn-lt"/>
              </a:rPr>
              <a:t>Quartz Silt</a:t>
            </a:r>
          </a:p>
        </p:txBody>
      </p:sp>
      <p:sp>
        <p:nvSpPr>
          <p:cNvPr id="645127" name="Text Box 7"/>
          <p:cNvSpPr txBox="1">
            <a:spLocks noChangeArrowheads="1"/>
          </p:cNvSpPr>
          <p:nvPr/>
        </p:nvSpPr>
        <p:spPr bwMode="auto">
          <a:xfrm>
            <a:off x="4191000" y="5738320"/>
            <a:ext cx="23582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45133" name="Group 13"/>
          <p:cNvGrpSpPr>
            <a:grpSpLocks/>
          </p:cNvGrpSpPr>
          <p:nvPr/>
        </p:nvGrpSpPr>
        <p:grpSpPr bwMode="auto">
          <a:xfrm>
            <a:off x="4882740" y="1859971"/>
            <a:ext cx="1054920" cy="1453174"/>
            <a:chOff x="4752" y="2400"/>
            <a:chExt cx="510" cy="720"/>
          </a:xfrm>
        </p:grpSpPr>
        <p:sp>
          <p:nvSpPr>
            <p:cNvPr id="645129" name="AutoShape 9"/>
            <p:cNvSpPr>
              <a:spLocks noChangeArrowheads="1"/>
            </p:cNvSpPr>
            <p:nvPr/>
          </p:nvSpPr>
          <p:spPr bwMode="auto">
            <a:xfrm flipV="1">
              <a:off x="4752" y="2400"/>
              <a:ext cx="480" cy="72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45132" name="Text Box 12"/>
            <p:cNvSpPr txBox="1">
              <a:spLocks noChangeArrowheads="1"/>
            </p:cNvSpPr>
            <p:nvPr/>
          </p:nvSpPr>
          <p:spPr bwMode="auto">
            <a:xfrm>
              <a:off x="4787" y="2420"/>
              <a:ext cx="4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Sabkha</a:t>
              </a:r>
            </a:p>
            <a:p>
              <a:pPr algn="ctr"/>
              <a:r>
                <a:rPr lang="en-US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Cycle</a:t>
              </a:r>
            </a:p>
          </p:txBody>
        </p:sp>
      </p:grpSp>
      <p:grpSp>
        <p:nvGrpSpPr>
          <p:cNvPr id="645134" name="Group 14"/>
          <p:cNvGrpSpPr>
            <a:grpSpLocks/>
          </p:cNvGrpSpPr>
          <p:nvPr/>
        </p:nvGrpSpPr>
        <p:grpSpPr bwMode="auto">
          <a:xfrm>
            <a:off x="5029200" y="3362859"/>
            <a:ext cx="762000" cy="2375461"/>
            <a:chOff x="4671" y="1632"/>
            <a:chExt cx="480" cy="768"/>
          </a:xfrm>
        </p:grpSpPr>
        <p:sp>
          <p:nvSpPr>
            <p:cNvPr id="645131" name="AutoShape 11"/>
            <p:cNvSpPr>
              <a:spLocks noChangeArrowheads="1"/>
            </p:cNvSpPr>
            <p:nvPr/>
          </p:nvSpPr>
          <p:spPr bwMode="auto">
            <a:xfrm flipV="1">
              <a:off x="4671" y="1632"/>
              <a:ext cx="480" cy="76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45130" name="Text Box 10"/>
            <p:cNvSpPr txBox="1">
              <a:spLocks noChangeArrowheads="1"/>
            </p:cNvSpPr>
            <p:nvPr/>
          </p:nvSpPr>
          <p:spPr bwMode="auto">
            <a:xfrm>
              <a:off x="4674" y="1632"/>
              <a:ext cx="4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Sabkha</a:t>
              </a:r>
            </a:p>
            <a:p>
              <a:pPr algn="ctr"/>
              <a:r>
                <a:rPr lang="en-US" alt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727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animBg="1" autoUpdateAnimBg="0"/>
      <p:bldP spid="645125" grpId="0" animBg="1" autoUpdateAnimBg="0"/>
      <p:bldP spid="645126" grpId="0" animBg="1" autoUpdateAnimBg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7" name="Picture 1027" descr="Seven-rIVERS-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4511" y="1161479"/>
            <a:ext cx="3429000" cy="52177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6148" name="Text Box 1028"/>
          <p:cNvSpPr txBox="1">
            <a:spLocks noChangeArrowheads="1"/>
          </p:cNvSpPr>
          <p:nvPr/>
        </p:nvSpPr>
        <p:spPr bwMode="auto">
          <a:xfrm>
            <a:off x="581806" y="2314032"/>
            <a:ext cx="25654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chemeClr val="tx2"/>
                </a:solidFill>
                <a:latin typeface="+mn-lt"/>
              </a:rPr>
              <a:t>Sabkha of  the “</a:t>
            </a:r>
            <a:r>
              <a:rPr lang="en-US" altLang="en-US" sz="1800" dirty="0" err="1">
                <a:solidFill>
                  <a:schemeClr val="tx2"/>
                </a:solidFill>
                <a:latin typeface="+mn-lt"/>
              </a:rPr>
              <a:t>Guadalupian</a:t>
            </a:r>
            <a:r>
              <a:rPr lang="en-US" altLang="en-US" sz="1800" dirty="0">
                <a:solidFill>
                  <a:schemeClr val="tx2"/>
                </a:solidFill>
                <a:latin typeface="+mn-lt"/>
              </a:rPr>
              <a:t>” Permian Seven Rivers Formation, of the Seven Rivers  Embayment, New Mexico</a:t>
            </a:r>
            <a:r>
              <a:rPr lang="en-US" altLang="en-US" sz="1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646149" name="AutoShape 1029"/>
          <p:cNvSpPr>
            <a:spLocks noChangeArrowheads="1"/>
          </p:cNvSpPr>
          <p:nvPr/>
        </p:nvSpPr>
        <p:spPr bwMode="auto">
          <a:xfrm>
            <a:off x="6591300" y="3151557"/>
            <a:ext cx="3238500" cy="1193800"/>
          </a:xfrm>
          <a:prstGeom prst="leftArrowCallout">
            <a:avLst>
              <a:gd name="adj1" fmla="val 25000"/>
              <a:gd name="adj2" fmla="val 25000"/>
              <a:gd name="adj3" fmla="val 45213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Supratidal </a:t>
            </a:r>
          </a:p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Gypsum</a:t>
            </a:r>
          </a:p>
        </p:txBody>
      </p:sp>
      <p:sp>
        <p:nvSpPr>
          <p:cNvPr id="646150" name="AutoShape 1030"/>
          <p:cNvSpPr>
            <a:spLocks noChangeArrowheads="1"/>
          </p:cNvSpPr>
          <p:nvPr/>
        </p:nvSpPr>
        <p:spPr bwMode="auto">
          <a:xfrm>
            <a:off x="6400800" y="4724400"/>
            <a:ext cx="3238500" cy="838200"/>
          </a:xfrm>
          <a:prstGeom prst="leftArrowCallout">
            <a:avLst>
              <a:gd name="adj1" fmla="val 25000"/>
              <a:gd name="adj2" fmla="val 25000"/>
              <a:gd name="adj3" fmla="val 64394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Windblown </a:t>
            </a:r>
          </a:p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Fluvial Silts</a:t>
            </a:r>
          </a:p>
        </p:txBody>
      </p:sp>
      <p:sp>
        <p:nvSpPr>
          <p:cNvPr id="646151" name="AutoShape 1031"/>
          <p:cNvSpPr>
            <a:spLocks noChangeArrowheads="1"/>
          </p:cNvSpPr>
          <p:nvPr/>
        </p:nvSpPr>
        <p:spPr bwMode="auto">
          <a:xfrm>
            <a:off x="5943600" y="1966064"/>
            <a:ext cx="3238500" cy="1130300"/>
          </a:xfrm>
          <a:prstGeom prst="leftArrowCallout">
            <a:avLst>
              <a:gd name="adj1" fmla="val 25000"/>
              <a:gd name="adj2" fmla="val 25000"/>
              <a:gd name="adj3" fmla="val 47753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 Tidal </a:t>
            </a:r>
          </a:p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Flat Dolomite</a:t>
            </a:r>
          </a:p>
        </p:txBody>
      </p:sp>
      <p:sp>
        <p:nvSpPr>
          <p:cNvPr id="646153" name="Text Box 1033"/>
          <p:cNvSpPr txBox="1">
            <a:spLocks noChangeArrowheads="1"/>
          </p:cNvSpPr>
          <p:nvPr/>
        </p:nvSpPr>
        <p:spPr bwMode="auto">
          <a:xfrm>
            <a:off x="3314700" y="6057244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46155" name="AutoShape 1035"/>
          <p:cNvSpPr>
            <a:spLocks noChangeArrowheads="1"/>
          </p:cNvSpPr>
          <p:nvPr/>
        </p:nvSpPr>
        <p:spPr bwMode="auto">
          <a:xfrm flipV="1">
            <a:off x="4872537" y="3195528"/>
            <a:ext cx="1143000" cy="19050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6" name="Text Box 1036"/>
          <p:cNvSpPr txBox="1">
            <a:spLocks noChangeArrowheads="1"/>
          </p:cNvSpPr>
          <p:nvPr/>
        </p:nvSpPr>
        <p:spPr bwMode="auto">
          <a:xfrm>
            <a:off x="5112023" y="3308711"/>
            <a:ext cx="753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Sabkha</a:t>
            </a:r>
          </a:p>
          <a:p>
            <a:pPr algn="ctr"/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Cycle</a:t>
            </a:r>
          </a:p>
        </p:txBody>
      </p:sp>
      <p:grpSp>
        <p:nvGrpSpPr>
          <p:cNvPr id="646159" name="Group 1039"/>
          <p:cNvGrpSpPr>
            <a:grpSpLocks/>
          </p:cNvGrpSpPr>
          <p:nvPr/>
        </p:nvGrpSpPr>
        <p:grpSpPr bwMode="auto">
          <a:xfrm>
            <a:off x="4800600" y="2081951"/>
            <a:ext cx="1143000" cy="898525"/>
            <a:chOff x="672" y="1642"/>
            <a:chExt cx="720" cy="566"/>
          </a:xfrm>
        </p:grpSpPr>
        <p:sp>
          <p:nvSpPr>
            <p:cNvPr id="646157" name="AutoShape 1037"/>
            <p:cNvSpPr>
              <a:spLocks noChangeArrowheads="1"/>
            </p:cNvSpPr>
            <p:nvPr/>
          </p:nvSpPr>
          <p:spPr bwMode="auto">
            <a:xfrm flipV="1">
              <a:off x="672" y="1680"/>
              <a:ext cx="720" cy="52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46158" name="Text Box 1038"/>
            <p:cNvSpPr txBox="1">
              <a:spLocks noChangeArrowheads="1"/>
            </p:cNvSpPr>
            <p:nvPr/>
          </p:nvSpPr>
          <p:spPr bwMode="auto">
            <a:xfrm>
              <a:off x="804" y="1642"/>
              <a:ext cx="47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Sabkha</a:t>
              </a:r>
            </a:p>
            <a:p>
              <a:pPr algn="ctr"/>
              <a:r>
                <a:rPr lang="en-US" alt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Cycle</a:t>
              </a:r>
            </a:p>
          </p:txBody>
        </p:sp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28600" y="63824"/>
            <a:ext cx="73025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Seven Rivers </a:t>
            </a:r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Fm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– New Mexico</a:t>
            </a:r>
          </a:p>
        </p:txBody>
      </p:sp>
    </p:spTree>
    <p:extLst>
      <p:ext uri="{BB962C8B-B14F-4D97-AF65-F5344CB8AC3E}">
        <p14:creationId xmlns:p14="http://schemas.microsoft.com/office/powerpoint/2010/main" val="11399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49" grpId="0" animBg="1" autoUpdateAnimBg="0"/>
      <p:bldP spid="646150" grpId="0" animBg="1" autoUpdateAnimBg="0"/>
      <p:bldP spid="646151" grpId="0" animBg="1" autoUpdateAnimBg="0"/>
      <p:bldP spid="646155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0" name="Picture 2" descr="p1s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2381"/>
            <a:ext cx="8915400" cy="50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7171" name="Text Box 3"/>
          <p:cNvSpPr txBox="1">
            <a:spLocks noChangeArrowheads="1"/>
          </p:cNvSpPr>
          <p:nvPr/>
        </p:nvSpPr>
        <p:spPr bwMode="auto">
          <a:xfrm>
            <a:off x="3200400" y="4808537"/>
            <a:ext cx="61428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Sabkha of  the “</a:t>
            </a:r>
            <a:r>
              <a:rPr lang="en-US" alt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Guadalupian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” Permian Seven Rivers Formation, Dark Canyon, New Mexico.</a:t>
            </a:r>
          </a:p>
        </p:txBody>
      </p:sp>
      <p:sp>
        <p:nvSpPr>
          <p:cNvPr id="647172" name="AutoShape 4"/>
          <p:cNvSpPr>
            <a:spLocks noChangeArrowheads="1"/>
          </p:cNvSpPr>
          <p:nvPr/>
        </p:nvSpPr>
        <p:spPr bwMode="auto">
          <a:xfrm>
            <a:off x="3810000" y="2438400"/>
            <a:ext cx="3238500" cy="1193800"/>
          </a:xfrm>
          <a:prstGeom prst="leftArrowCallout">
            <a:avLst>
              <a:gd name="adj1" fmla="val 25000"/>
              <a:gd name="adj2" fmla="val 25000"/>
              <a:gd name="adj3" fmla="val 45213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Supratidal </a:t>
            </a:r>
          </a:p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Dolomite</a:t>
            </a:r>
          </a:p>
        </p:txBody>
      </p:sp>
      <p:sp>
        <p:nvSpPr>
          <p:cNvPr id="647173" name="AutoShape 5"/>
          <p:cNvSpPr>
            <a:spLocks noChangeArrowheads="1"/>
          </p:cNvSpPr>
          <p:nvPr/>
        </p:nvSpPr>
        <p:spPr bwMode="auto">
          <a:xfrm>
            <a:off x="5105400" y="3657600"/>
            <a:ext cx="3238500" cy="838200"/>
          </a:xfrm>
          <a:prstGeom prst="leftArrowCallout">
            <a:avLst>
              <a:gd name="adj1" fmla="val 25000"/>
              <a:gd name="adj2" fmla="val 25000"/>
              <a:gd name="adj3" fmla="val 64394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Collapse Breccia</a:t>
            </a:r>
          </a:p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Aeolian Silts</a:t>
            </a:r>
          </a:p>
        </p:txBody>
      </p:sp>
      <p:sp>
        <p:nvSpPr>
          <p:cNvPr id="647174" name="AutoShape 6"/>
          <p:cNvSpPr>
            <a:spLocks noChangeArrowheads="1"/>
          </p:cNvSpPr>
          <p:nvPr/>
        </p:nvSpPr>
        <p:spPr bwMode="auto">
          <a:xfrm>
            <a:off x="3879850" y="929227"/>
            <a:ext cx="3238500" cy="1130300"/>
          </a:xfrm>
          <a:prstGeom prst="leftArrowCallout">
            <a:avLst>
              <a:gd name="adj1" fmla="val 25000"/>
              <a:gd name="adj2" fmla="val 25000"/>
              <a:gd name="adj3" fmla="val 47753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Upper Tidal </a:t>
            </a:r>
          </a:p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Flat Dolomite</a:t>
            </a:r>
          </a:p>
        </p:txBody>
      </p:sp>
      <p:sp>
        <p:nvSpPr>
          <p:cNvPr id="647176" name="Text Box 8"/>
          <p:cNvSpPr txBox="1">
            <a:spLocks noChangeArrowheads="1"/>
          </p:cNvSpPr>
          <p:nvPr/>
        </p:nvSpPr>
        <p:spPr bwMode="auto">
          <a:xfrm>
            <a:off x="583367" y="5645754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grpSp>
        <p:nvGrpSpPr>
          <p:cNvPr id="647184" name="Group 16"/>
          <p:cNvGrpSpPr>
            <a:grpSpLocks/>
          </p:cNvGrpSpPr>
          <p:nvPr/>
        </p:nvGrpSpPr>
        <p:grpSpPr bwMode="auto">
          <a:xfrm>
            <a:off x="1747838" y="1752600"/>
            <a:ext cx="1634330" cy="1905000"/>
            <a:chOff x="861" y="1104"/>
            <a:chExt cx="806" cy="1200"/>
          </a:xfrm>
        </p:grpSpPr>
        <p:sp>
          <p:nvSpPr>
            <p:cNvPr id="647181" name="AutoShape 13"/>
            <p:cNvSpPr>
              <a:spLocks noChangeArrowheads="1"/>
            </p:cNvSpPr>
            <p:nvPr/>
          </p:nvSpPr>
          <p:spPr bwMode="auto">
            <a:xfrm flipV="1">
              <a:off x="912" y="1104"/>
              <a:ext cx="720" cy="12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 sz="2400">
                <a:latin typeface="+mn-lt"/>
              </a:endParaRPr>
            </a:p>
          </p:txBody>
        </p:sp>
        <p:sp>
          <p:nvSpPr>
            <p:cNvPr id="647180" name="Text Box 12"/>
            <p:cNvSpPr txBox="1">
              <a:spLocks noChangeArrowheads="1"/>
            </p:cNvSpPr>
            <p:nvPr/>
          </p:nvSpPr>
          <p:spPr bwMode="auto">
            <a:xfrm>
              <a:off x="861" y="1104"/>
              <a:ext cx="80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Sabkha</a:t>
              </a:r>
            </a:p>
            <a:p>
              <a:pPr algn="ctr"/>
              <a:r>
                <a:rPr lang="en-US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Cycle</a:t>
              </a:r>
            </a:p>
          </p:txBody>
        </p:sp>
      </p:grpSp>
      <p:grpSp>
        <p:nvGrpSpPr>
          <p:cNvPr id="647183" name="Group 15"/>
          <p:cNvGrpSpPr>
            <a:grpSpLocks/>
          </p:cNvGrpSpPr>
          <p:nvPr/>
        </p:nvGrpSpPr>
        <p:grpSpPr bwMode="auto">
          <a:xfrm>
            <a:off x="1747838" y="3657600"/>
            <a:ext cx="1634330" cy="1905000"/>
            <a:chOff x="861" y="2304"/>
            <a:chExt cx="806" cy="1200"/>
          </a:xfrm>
        </p:grpSpPr>
        <p:sp>
          <p:nvSpPr>
            <p:cNvPr id="647179" name="AutoShape 11"/>
            <p:cNvSpPr>
              <a:spLocks noChangeArrowheads="1"/>
            </p:cNvSpPr>
            <p:nvPr/>
          </p:nvSpPr>
          <p:spPr bwMode="auto">
            <a:xfrm flipV="1">
              <a:off x="912" y="2304"/>
              <a:ext cx="720" cy="120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altLang="en-US" sz="2400">
                <a:latin typeface="+mn-lt"/>
              </a:endParaRPr>
            </a:p>
          </p:txBody>
        </p:sp>
        <p:sp>
          <p:nvSpPr>
            <p:cNvPr id="647182" name="Text Box 14"/>
            <p:cNvSpPr txBox="1">
              <a:spLocks noChangeArrowheads="1"/>
            </p:cNvSpPr>
            <p:nvPr/>
          </p:nvSpPr>
          <p:spPr bwMode="auto">
            <a:xfrm>
              <a:off x="861" y="2352"/>
              <a:ext cx="80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Sabkha</a:t>
              </a:r>
            </a:p>
            <a:p>
              <a:pPr algn="ctr"/>
              <a:r>
                <a:rPr lang="en-US" altLang="en-US" sz="2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Cycle</a:t>
              </a:r>
            </a:p>
          </p:txBody>
        </p:sp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28600" y="63824"/>
            <a:ext cx="73025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Seven Rivers </a:t>
            </a:r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Fm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– New Mexico</a:t>
            </a:r>
          </a:p>
        </p:txBody>
      </p:sp>
    </p:spTree>
    <p:extLst>
      <p:ext uri="{BB962C8B-B14F-4D97-AF65-F5344CB8AC3E}">
        <p14:creationId xmlns:p14="http://schemas.microsoft.com/office/powerpoint/2010/main" val="4061610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2" grpId="0" animBg="1" autoUpdateAnimBg="0"/>
      <p:bldP spid="647173" grpId="0" animBg="1" autoUpdateAnimBg="0"/>
      <p:bldP spid="647174" grpId="0" animBg="1" autoUpdateAnimBg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 descr="110-Halite-Polyg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4204"/>
          <a:stretch/>
        </p:blipFill>
        <p:spPr bwMode="auto">
          <a:xfrm>
            <a:off x="2514600" y="1081759"/>
            <a:ext cx="615052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4355" name="Group 3"/>
          <p:cNvGrpSpPr>
            <a:grpSpLocks/>
          </p:cNvGrpSpPr>
          <p:nvPr/>
        </p:nvGrpSpPr>
        <p:grpSpPr bwMode="auto">
          <a:xfrm>
            <a:off x="1524000" y="2895600"/>
            <a:ext cx="1143000" cy="2642016"/>
            <a:chOff x="4608" y="912"/>
            <a:chExt cx="720" cy="2880"/>
          </a:xfrm>
        </p:grpSpPr>
        <p:sp>
          <p:nvSpPr>
            <p:cNvPr id="484356" name="AutoShape 4"/>
            <p:cNvSpPr>
              <a:spLocks noChangeArrowheads="1"/>
            </p:cNvSpPr>
            <p:nvPr/>
          </p:nvSpPr>
          <p:spPr bwMode="auto">
            <a:xfrm flipV="1">
              <a:off x="4608" y="912"/>
              <a:ext cx="720" cy="2880"/>
            </a:xfrm>
            <a:prstGeom prst="triangle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/>
            </a:p>
          </p:txBody>
        </p:sp>
        <p:sp>
          <p:nvSpPr>
            <p:cNvPr id="484357" name="Text Box 5"/>
            <p:cNvSpPr txBox="1">
              <a:spLocks noChangeArrowheads="1"/>
            </p:cNvSpPr>
            <p:nvPr/>
          </p:nvSpPr>
          <p:spPr bwMode="auto">
            <a:xfrm>
              <a:off x="4615" y="912"/>
              <a:ext cx="692" cy="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tx2"/>
                  </a:solidFill>
                  <a:latin typeface="+mj-lt"/>
                </a:rPr>
                <a:t>Sabkha</a:t>
              </a:r>
              <a:endParaRPr lang="en-US" sz="2000" dirty="0">
                <a:solidFill>
                  <a:schemeClr val="tx2"/>
                </a:solidFill>
                <a:latin typeface="+mj-lt"/>
              </a:endParaRPr>
            </a:p>
            <a:p>
              <a:pPr algn="ctr"/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Cycle</a:t>
              </a:r>
            </a:p>
          </p:txBody>
        </p:sp>
      </p:grpSp>
      <p:sp>
        <p:nvSpPr>
          <p:cNvPr id="9" name="Text Box 1030"/>
          <p:cNvSpPr txBox="1">
            <a:spLocks noChangeArrowheads="1"/>
          </p:cNvSpPr>
          <p:nvPr/>
        </p:nvSpPr>
        <p:spPr bwMode="auto">
          <a:xfrm>
            <a:off x="283400" y="152400"/>
            <a:ext cx="77938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>
                <a:solidFill>
                  <a:schemeClr val="tx2"/>
                </a:solidFill>
                <a:latin typeface="+mj-lt"/>
              </a:rPr>
              <a:t>Western Coast </a:t>
            </a: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UAE- </a:t>
            </a:r>
            <a:r>
              <a:rPr lang="en-US" sz="3600" b="0" dirty="0">
                <a:latin typeface="+mj-lt"/>
                <a:cs typeface="Arial" panose="020B0604020202020204" pitchFamily="34" charset="0"/>
              </a:rPr>
              <a:t>Parasequences</a:t>
            </a:r>
          </a:p>
          <a:p>
            <a:pPr>
              <a:defRPr/>
            </a:pPr>
            <a:endParaRPr lang="en-US" sz="32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61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5" name="Picture 3" descr="Capitan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4"/>
          <a:stretch/>
        </p:blipFill>
        <p:spPr bwMode="auto">
          <a:xfrm>
            <a:off x="1077321" y="1066800"/>
            <a:ext cx="778427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88924" y="195263"/>
            <a:ext cx="85726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Systems of  Permian Basin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037388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62" name="Picture 6" descr="p5s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9" b="16152"/>
          <a:stretch/>
        </p:blipFill>
        <p:spPr bwMode="auto">
          <a:xfrm>
            <a:off x="415109" y="1066799"/>
            <a:ext cx="91440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259" name="AutoShape 3"/>
          <p:cNvSpPr>
            <a:spLocks noChangeArrowheads="1"/>
          </p:cNvSpPr>
          <p:nvPr/>
        </p:nvSpPr>
        <p:spPr bwMode="auto">
          <a:xfrm>
            <a:off x="0" y="2456413"/>
            <a:ext cx="1946668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Gypsum </a:t>
            </a:r>
          </a:p>
        </p:txBody>
      </p:sp>
      <p:sp>
        <p:nvSpPr>
          <p:cNvPr id="480260" name="AutoShape 4"/>
          <p:cNvSpPr>
            <a:spLocks noChangeArrowheads="1"/>
          </p:cNvSpPr>
          <p:nvPr/>
        </p:nvSpPr>
        <p:spPr bwMode="auto">
          <a:xfrm rot="20562755">
            <a:off x="57600" y="3143581"/>
            <a:ext cx="3074350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Dolomite</a:t>
            </a:r>
          </a:p>
        </p:txBody>
      </p:sp>
      <p:sp>
        <p:nvSpPr>
          <p:cNvPr id="480261" name="AutoShape 5"/>
          <p:cNvSpPr>
            <a:spLocks noChangeArrowheads="1"/>
          </p:cNvSpPr>
          <p:nvPr/>
        </p:nvSpPr>
        <p:spPr bwMode="auto">
          <a:xfrm rot="903755">
            <a:off x="63859" y="1351513"/>
            <a:ext cx="262265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Quartz Silt</a:t>
            </a:r>
          </a:p>
        </p:txBody>
      </p:sp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283400" y="152400"/>
            <a:ext cx="7904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Seven Rivers Formation, New Mexico</a:t>
            </a:r>
            <a:endParaRPr lang="en-US" sz="32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8967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59" grpId="0" animBg="1" autoUpdateAnimBg="0"/>
      <p:bldP spid="480260" grpId="0" animBg="1" autoUpdateAnimBg="0"/>
      <p:bldP spid="480261" grpId="0" animBg="1" autoUpdateAnimBg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2" descr="Seven Rives Scho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28" y="1129031"/>
            <a:ext cx="682752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284" name="AutoShape 4"/>
          <p:cNvSpPr>
            <a:spLocks noChangeArrowheads="1"/>
          </p:cNvSpPr>
          <p:nvPr/>
        </p:nvSpPr>
        <p:spPr bwMode="auto">
          <a:xfrm>
            <a:off x="934671" y="2667000"/>
            <a:ext cx="2297114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+mj-lt"/>
              </a:rPr>
              <a:t>Gypsum </a:t>
            </a:r>
          </a:p>
        </p:txBody>
      </p:sp>
      <p:sp>
        <p:nvSpPr>
          <p:cNvPr id="481285" name="AutoShape 5"/>
          <p:cNvSpPr>
            <a:spLocks noChangeArrowheads="1"/>
          </p:cNvSpPr>
          <p:nvPr/>
        </p:nvSpPr>
        <p:spPr bwMode="auto">
          <a:xfrm>
            <a:off x="1661552" y="3335311"/>
            <a:ext cx="2446704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Dolomite</a:t>
            </a:r>
          </a:p>
        </p:txBody>
      </p:sp>
      <p:sp>
        <p:nvSpPr>
          <p:cNvPr id="481286" name="AutoShape 6"/>
          <p:cNvSpPr>
            <a:spLocks noChangeArrowheads="1"/>
          </p:cNvSpPr>
          <p:nvPr/>
        </p:nvSpPr>
        <p:spPr bwMode="auto">
          <a:xfrm rot="903755">
            <a:off x="3288602" y="2450943"/>
            <a:ext cx="252364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+mj-lt"/>
              </a:rPr>
              <a:t>Quartz Silt</a:t>
            </a:r>
          </a:p>
        </p:txBody>
      </p:sp>
      <p:sp>
        <p:nvSpPr>
          <p:cNvPr id="481287" name="Text Box 7"/>
          <p:cNvSpPr txBox="1">
            <a:spLocks noChangeArrowheads="1"/>
          </p:cNvSpPr>
          <p:nvPr/>
        </p:nvSpPr>
        <p:spPr bwMode="auto">
          <a:xfrm>
            <a:off x="1744028" y="5849561"/>
            <a:ext cx="2606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FFFFFF"/>
                </a:solidFill>
                <a:latin typeface="+mj-lt"/>
              </a:rPr>
              <a:t>Photo </a:t>
            </a:r>
            <a:r>
              <a:rPr lang="en-US" sz="2000" i="1" dirty="0" err="1">
                <a:solidFill>
                  <a:srgbClr val="FFFFFF"/>
                </a:solidFill>
                <a:latin typeface="+mj-lt"/>
              </a:rPr>
              <a:t>Scholle</a:t>
            </a:r>
            <a:r>
              <a:rPr lang="en-US" sz="2000" i="1" dirty="0">
                <a:solidFill>
                  <a:srgbClr val="FFFFFF"/>
                </a:solidFill>
                <a:latin typeface="+mj-lt"/>
              </a:rPr>
              <a:t>, 1999</a:t>
            </a:r>
          </a:p>
        </p:txBody>
      </p:sp>
      <p:grpSp>
        <p:nvGrpSpPr>
          <p:cNvPr id="481288" name="Group 8"/>
          <p:cNvGrpSpPr>
            <a:grpSpLocks/>
          </p:cNvGrpSpPr>
          <p:nvPr/>
        </p:nvGrpSpPr>
        <p:grpSpPr bwMode="auto">
          <a:xfrm>
            <a:off x="6318411" y="1199992"/>
            <a:ext cx="304800" cy="4114800"/>
            <a:chOff x="3702" y="576"/>
            <a:chExt cx="192" cy="3024"/>
          </a:xfrm>
        </p:grpSpPr>
        <p:sp>
          <p:nvSpPr>
            <p:cNvPr id="481289" name="AutoShape 9"/>
            <p:cNvSpPr>
              <a:spLocks noChangeArrowheads="1"/>
            </p:cNvSpPr>
            <p:nvPr/>
          </p:nvSpPr>
          <p:spPr bwMode="auto">
            <a:xfrm flipV="1">
              <a:off x="3702" y="57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0" name="AutoShape 10"/>
            <p:cNvSpPr>
              <a:spLocks noChangeArrowheads="1"/>
            </p:cNvSpPr>
            <p:nvPr/>
          </p:nvSpPr>
          <p:spPr bwMode="auto">
            <a:xfrm flipV="1">
              <a:off x="3702" y="768"/>
              <a:ext cx="192" cy="336"/>
            </a:xfrm>
            <a:prstGeom prst="triangle">
              <a:avLst>
                <a:gd name="adj" fmla="val 3957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1" name="AutoShape 11"/>
            <p:cNvSpPr>
              <a:spLocks noChangeArrowheads="1"/>
            </p:cNvSpPr>
            <p:nvPr/>
          </p:nvSpPr>
          <p:spPr bwMode="auto">
            <a:xfrm flipV="1">
              <a:off x="3702" y="1104"/>
              <a:ext cx="192" cy="33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2" name="AutoShape 12"/>
            <p:cNvSpPr>
              <a:spLocks noChangeArrowheads="1"/>
            </p:cNvSpPr>
            <p:nvPr/>
          </p:nvSpPr>
          <p:spPr bwMode="auto">
            <a:xfrm flipV="1">
              <a:off x="3702" y="3408"/>
              <a:ext cx="192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3" name="AutoShape 13"/>
            <p:cNvSpPr>
              <a:spLocks noChangeArrowheads="1"/>
            </p:cNvSpPr>
            <p:nvPr/>
          </p:nvSpPr>
          <p:spPr bwMode="auto">
            <a:xfrm flipV="1">
              <a:off x="3702" y="1440"/>
              <a:ext cx="192" cy="2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4" name="AutoShape 14"/>
            <p:cNvSpPr>
              <a:spLocks noChangeArrowheads="1"/>
            </p:cNvSpPr>
            <p:nvPr/>
          </p:nvSpPr>
          <p:spPr bwMode="auto">
            <a:xfrm flipV="1">
              <a:off x="3702" y="3024"/>
              <a:ext cx="192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5" name="AutoShape 15"/>
            <p:cNvSpPr>
              <a:spLocks noChangeArrowheads="1"/>
            </p:cNvSpPr>
            <p:nvPr/>
          </p:nvSpPr>
          <p:spPr bwMode="auto">
            <a:xfrm flipV="1">
              <a:off x="3702" y="2736"/>
              <a:ext cx="192" cy="28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6" name="AutoShape 16"/>
            <p:cNvSpPr>
              <a:spLocks noChangeArrowheads="1"/>
            </p:cNvSpPr>
            <p:nvPr/>
          </p:nvSpPr>
          <p:spPr bwMode="auto">
            <a:xfrm flipV="1">
              <a:off x="3702" y="3216"/>
              <a:ext cx="192" cy="192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7" name="AutoShape 17"/>
            <p:cNvSpPr>
              <a:spLocks noChangeArrowheads="1"/>
            </p:cNvSpPr>
            <p:nvPr/>
          </p:nvSpPr>
          <p:spPr bwMode="auto">
            <a:xfrm flipV="1">
              <a:off x="3702" y="2448"/>
              <a:ext cx="192" cy="2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8" name="AutoShape 18"/>
            <p:cNvSpPr>
              <a:spLocks noChangeArrowheads="1"/>
            </p:cNvSpPr>
            <p:nvPr/>
          </p:nvSpPr>
          <p:spPr bwMode="auto">
            <a:xfrm flipV="1">
              <a:off x="3702" y="2160"/>
              <a:ext cx="192" cy="28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81299" name="AutoShape 19"/>
            <p:cNvSpPr>
              <a:spLocks noChangeArrowheads="1"/>
            </p:cNvSpPr>
            <p:nvPr/>
          </p:nvSpPr>
          <p:spPr bwMode="auto">
            <a:xfrm flipV="1">
              <a:off x="3702" y="1680"/>
              <a:ext cx="192" cy="4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481300" name="Rectangle 20"/>
          <p:cNvSpPr>
            <a:spLocks noChangeArrowheads="1"/>
          </p:cNvSpPr>
          <p:nvPr/>
        </p:nvSpPr>
        <p:spPr bwMode="auto">
          <a:xfrm>
            <a:off x="7239000" y="1676400"/>
            <a:ext cx="17526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+mj-lt"/>
              </a:rPr>
              <a:t>Shoaling</a:t>
            </a:r>
          </a:p>
          <a:p>
            <a:pPr algn="ctr"/>
            <a:r>
              <a:rPr lang="en-US" sz="2400" dirty="0">
                <a:latin typeface="+mj-lt"/>
              </a:rPr>
              <a:t>Upward</a:t>
            </a:r>
          </a:p>
          <a:p>
            <a:pPr algn="ctr"/>
            <a:r>
              <a:rPr lang="en-US" sz="2400" dirty="0">
                <a:latin typeface="+mj-lt"/>
              </a:rPr>
              <a:t>Salt Flat </a:t>
            </a:r>
          </a:p>
          <a:p>
            <a:pPr algn="ctr"/>
            <a:r>
              <a:rPr lang="en-US" sz="2400" dirty="0">
                <a:latin typeface="+mj-lt"/>
              </a:rPr>
              <a:t>Cycles</a:t>
            </a:r>
          </a:p>
        </p:txBody>
      </p:sp>
      <p:sp>
        <p:nvSpPr>
          <p:cNvPr id="23" name="Text Box 1030"/>
          <p:cNvSpPr txBox="1">
            <a:spLocks noChangeArrowheads="1"/>
          </p:cNvSpPr>
          <p:nvPr/>
        </p:nvSpPr>
        <p:spPr bwMode="auto">
          <a:xfrm>
            <a:off x="283400" y="152400"/>
            <a:ext cx="79047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Seven Rivers Formation, New Mexico</a:t>
            </a:r>
            <a:endParaRPr lang="en-US" sz="32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8342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4" grpId="0" animBg="1" autoUpdateAnimBg="0"/>
      <p:bldP spid="481285" grpId="0" animBg="1" autoUpdateAnimBg="0"/>
      <p:bldP spid="481286" grpId="0" animBg="1" autoUpdateAnimBg="0"/>
      <p:bldP spid="481300" grpId="0" animBg="1" autoUpdateAnimBg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p1s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" y="1070085"/>
            <a:ext cx="6339840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08" name="AutoShape 4"/>
          <p:cNvSpPr>
            <a:spLocks noChangeArrowheads="1"/>
          </p:cNvSpPr>
          <p:nvPr/>
        </p:nvSpPr>
        <p:spPr bwMode="auto">
          <a:xfrm>
            <a:off x="818097" y="2626786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+mj-lt"/>
              </a:rPr>
              <a:t>Gypsum </a:t>
            </a:r>
          </a:p>
        </p:txBody>
      </p:sp>
      <p:sp>
        <p:nvSpPr>
          <p:cNvPr id="482309" name="AutoShape 5"/>
          <p:cNvSpPr>
            <a:spLocks noChangeArrowheads="1"/>
          </p:cNvSpPr>
          <p:nvPr/>
        </p:nvSpPr>
        <p:spPr bwMode="auto">
          <a:xfrm>
            <a:off x="941387" y="483870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+mj-lt"/>
              </a:rPr>
              <a:t>Dolomite</a:t>
            </a:r>
          </a:p>
        </p:txBody>
      </p:sp>
      <p:sp>
        <p:nvSpPr>
          <p:cNvPr id="482310" name="AutoShape 6"/>
          <p:cNvSpPr>
            <a:spLocks noChangeArrowheads="1"/>
          </p:cNvSpPr>
          <p:nvPr/>
        </p:nvSpPr>
        <p:spPr bwMode="auto">
          <a:xfrm rot="903755">
            <a:off x="696225" y="1409700"/>
            <a:ext cx="4354512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+mj-lt"/>
              </a:rPr>
              <a:t>Quartz Silt</a:t>
            </a:r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1643796" y="5520898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rgbClr val="FFFFFF"/>
                </a:solidFill>
                <a:latin typeface="+mj-lt"/>
              </a:rPr>
              <a:t>Kendall Photo</a:t>
            </a:r>
          </a:p>
        </p:txBody>
      </p:sp>
      <p:grpSp>
        <p:nvGrpSpPr>
          <p:cNvPr id="482312" name="Group 8"/>
          <p:cNvGrpSpPr>
            <a:grpSpLocks/>
          </p:cNvGrpSpPr>
          <p:nvPr/>
        </p:nvGrpSpPr>
        <p:grpSpPr bwMode="auto">
          <a:xfrm>
            <a:off x="7609581" y="1502970"/>
            <a:ext cx="1279525" cy="4207801"/>
            <a:chOff x="4558" y="912"/>
            <a:chExt cx="806" cy="2880"/>
          </a:xfrm>
        </p:grpSpPr>
        <p:sp>
          <p:nvSpPr>
            <p:cNvPr id="482313" name="AutoShape 9"/>
            <p:cNvSpPr>
              <a:spLocks noChangeArrowheads="1"/>
            </p:cNvSpPr>
            <p:nvPr/>
          </p:nvSpPr>
          <p:spPr bwMode="auto">
            <a:xfrm flipV="1">
              <a:off x="4608" y="912"/>
              <a:ext cx="720" cy="288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82314" name="Text Box 10"/>
            <p:cNvSpPr txBox="1">
              <a:spLocks noChangeArrowheads="1"/>
            </p:cNvSpPr>
            <p:nvPr/>
          </p:nvSpPr>
          <p:spPr bwMode="auto">
            <a:xfrm>
              <a:off x="4558" y="912"/>
              <a:ext cx="80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+mj-lt"/>
                </a:rPr>
                <a:t>Sabkha</a:t>
              </a:r>
            </a:p>
            <a:p>
              <a:pPr algn="ctr"/>
              <a:r>
                <a:rPr lang="en-US" sz="2400">
                  <a:solidFill>
                    <a:srgbClr val="FFFFFF"/>
                  </a:solidFill>
                  <a:latin typeface="+mj-lt"/>
                </a:rPr>
                <a:t>Cycle</a:t>
              </a:r>
            </a:p>
          </p:txBody>
        </p:sp>
      </p:grpSp>
      <p:sp>
        <p:nvSpPr>
          <p:cNvPr id="482315" name="Line 11"/>
          <p:cNvSpPr>
            <a:spLocks noChangeShapeType="1"/>
          </p:cNvSpPr>
          <p:nvPr/>
        </p:nvSpPr>
        <p:spPr bwMode="auto">
          <a:xfrm>
            <a:off x="5399082" y="1528961"/>
            <a:ext cx="3733800" cy="0"/>
          </a:xfrm>
          <a:prstGeom prst="line">
            <a:avLst/>
          </a:prstGeom>
          <a:noFill/>
          <a:ln w="76200">
            <a:solidFill>
              <a:srgbClr val="DE46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400">
              <a:latin typeface="+mj-lt"/>
            </a:endParaRPr>
          </a:p>
        </p:txBody>
      </p:sp>
      <p:sp>
        <p:nvSpPr>
          <p:cNvPr id="482316" name="Line 12"/>
          <p:cNvSpPr>
            <a:spLocks noChangeShapeType="1"/>
          </p:cNvSpPr>
          <p:nvPr/>
        </p:nvSpPr>
        <p:spPr bwMode="auto">
          <a:xfrm>
            <a:off x="5295900" y="5710772"/>
            <a:ext cx="3962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400">
              <a:latin typeface="+mj-lt"/>
            </a:endParaRPr>
          </a:p>
        </p:txBody>
      </p:sp>
      <p:sp>
        <p:nvSpPr>
          <p:cNvPr id="482317" name="Text Box 13"/>
          <p:cNvSpPr txBox="1">
            <a:spLocks noChangeArrowheads="1"/>
          </p:cNvSpPr>
          <p:nvPr/>
        </p:nvSpPr>
        <p:spPr bwMode="auto">
          <a:xfrm>
            <a:off x="5813150" y="5257800"/>
            <a:ext cx="22563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10F65D"/>
                </a:solidFill>
                <a:latin typeface="+mj-lt"/>
              </a:rPr>
              <a:t>Transgressive</a:t>
            </a:r>
          </a:p>
          <a:p>
            <a:pPr algn="ctr"/>
            <a:r>
              <a:rPr lang="en-US" sz="2400" dirty="0">
                <a:solidFill>
                  <a:srgbClr val="10F65D"/>
                </a:solidFill>
                <a:latin typeface="+mj-lt"/>
              </a:rPr>
              <a:t>Surface</a:t>
            </a:r>
          </a:p>
        </p:txBody>
      </p:sp>
      <p:sp>
        <p:nvSpPr>
          <p:cNvPr id="482318" name="Text Box 14"/>
          <p:cNvSpPr txBox="1">
            <a:spLocks noChangeArrowheads="1"/>
          </p:cNvSpPr>
          <p:nvPr/>
        </p:nvSpPr>
        <p:spPr bwMode="auto">
          <a:xfrm>
            <a:off x="5813150" y="1101350"/>
            <a:ext cx="342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DE4616"/>
                </a:solidFill>
                <a:latin typeface="+mj-lt"/>
              </a:rPr>
              <a:t>Sequence</a:t>
            </a:r>
          </a:p>
          <a:p>
            <a:r>
              <a:rPr lang="en-US" sz="2400" dirty="0">
                <a:solidFill>
                  <a:srgbClr val="DE4616"/>
                </a:solidFill>
                <a:latin typeface="+mj-lt"/>
              </a:rPr>
              <a:t>Boundary</a:t>
            </a:r>
          </a:p>
        </p:txBody>
      </p:sp>
      <p:sp>
        <p:nvSpPr>
          <p:cNvPr id="19" name="Text Box 1030"/>
          <p:cNvSpPr txBox="1">
            <a:spLocks noChangeArrowheads="1"/>
          </p:cNvSpPr>
          <p:nvPr/>
        </p:nvSpPr>
        <p:spPr bwMode="auto">
          <a:xfrm>
            <a:off x="283400" y="152400"/>
            <a:ext cx="790472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Seven Rivers Formation, New Mexico</a:t>
            </a:r>
            <a:endParaRPr lang="en-US" sz="3600" b="0" dirty="0"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129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8" grpId="0" animBg="1" autoUpdateAnimBg="0"/>
      <p:bldP spid="482309" grpId="0" animBg="1" autoUpdateAnimBg="0"/>
      <p:bldP spid="482310" grpId="0" animBg="1" autoUpdateAnimBg="0"/>
      <p:bldP spid="482315" grpId="0" animBg="1"/>
      <p:bldP spid="482316" grpId="0" animBg="1"/>
      <p:bldP spid="482317" grpId="0" autoUpdateAnimBg="0"/>
      <p:bldP spid="482318" grpId="0" autoUpdateAnimBg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 descr="p2s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11194"/>
          <a:stretch/>
        </p:blipFill>
        <p:spPr bwMode="auto">
          <a:xfrm>
            <a:off x="1073468" y="1066800"/>
            <a:ext cx="816864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283400" y="152400"/>
            <a:ext cx="790472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Seven Rivers Formation, New Mexico</a:t>
            </a:r>
            <a:endParaRPr lang="en-US" sz="3600" b="0" dirty="0"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44614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 descr="p1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" y="1102995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51" name="Text Box 3"/>
          <p:cNvSpPr txBox="1">
            <a:spLocks noChangeArrowheads="1"/>
          </p:cNvSpPr>
          <p:nvPr/>
        </p:nvSpPr>
        <p:spPr bwMode="auto">
          <a:xfrm>
            <a:off x="1505762" y="5334000"/>
            <a:ext cx="4094163" cy="9159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Sabkha of  the “</a:t>
            </a:r>
            <a:r>
              <a:rPr lang="en-US" sz="1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Guadalupian</a:t>
            </a:r>
            <a:r>
              <a:rPr 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” Permian Seven Rivers Formation, Rocky Arroyo New Mexico.</a:t>
            </a:r>
          </a:p>
        </p:txBody>
      </p:sp>
      <p:sp>
        <p:nvSpPr>
          <p:cNvPr id="488452" name="AutoShape 4"/>
          <p:cNvSpPr>
            <a:spLocks noChangeArrowheads="1"/>
          </p:cNvSpPr>
          <p:nvPr/>
        </p:nvSpPr>
        <p:spPr bwMode="auto">
          <a:xfrm>
            <a:off x="4894264" y="4724400"/>
            <a:ext cx="4325937" cy="838200"/>
          </a:xfrm>
          <a:prstGeom prst="leftArrowCallout">
            <a:avLst>
              <a:gd name="adj1" fmla="val 25000"/>
              <a:gd name="adj2" fmla="val 25000"/>
              <a:gd name="adj3" fmla="val 64394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Collapse Breccia</a:t>
            </a:r>
          </a:p>
          <a:p>
            <a:pPr algn="ctr"/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&amp; Aeolian Silts</a:t>
            </a:r>
          </a:p>
        </p:txBody>
      </p:sp>
      <p:sp>
        <p:nvSpPr>
          <p:cNvPr id="488453" name="AutoShape 5"/>
          <p:cNvSpPr>
            <a:spLocks noChangeArrowheads="1"/>
          </p:cNvSpPr>
          <p:nvPr/>
        </p:nvSpPr>
        <p:spPr bwMode="auto">
          <a:xfrm>
            <a:off x="4724400" y="1746785"/>
            <a:ext cx="3238500" cy="1130300"/>
          </a:xfrm>
          <a:prstGeom prst="leftArrowCallout">
            <a:avLst>
              <a:gd name="adj1" fmla="val 25000"/>
              <a:gd name="adj2" fmla="val 25000"/>
              <a:gd name="adj3" fmla="val 47753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Upper Tidal </a:t>
            </a:r>
          </a:p>
          <a:p>
            <a:pPr algn="ctr"/>
            <a:r>
              <a:rPr 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Flat Dolomite</a:t>
            </a:r>
          </a:p>
        </p:txBody>
      </p:sp>
      <p:sp>
        <p:nvSpPr>
          <p:cNvPr id="488455" name="Text Box 7"/>
          <p:cNvSpPr txBox="1">
            <a:spLocks noChangeArrowheads="1"/>
          </p:cNvSpPr>
          <p:nvPr/>
        </p:nvSpPr>
        <p:spPr bwMode="auto">
          <a:xfrm>
            <a:off x="6955799" y="5878513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Kendall Photo</a:t>
            </a:r>
          </a:p>
        </p:txBody>
      </p:sp>
      <p:sp>
        <p:nvSpPr>
          <p:cNvPr id="488457" name="AutoShape 9"/>
          <p:cNvSpPr>
            <a:spLocks noChangeArrowheads="1"/>
          </p:cNvSpPr>
          <p:nvPr/>
        </p:nvSpPr>
        <p:spPr bwMode="auto">
          <a:xfrm flipV="1">
            <a:off x="1633882" y="2124395"/>
            <a:ext cx="1143000" cy="174879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488460" name="AutoShape 12"/>
          <p:cNvSpPr>
            <a:spLocks noChangeArrowheads="1"/>
          </p:cNvSpPr>
          <p:nvPr/>
        </p:nvSpPr>
        <p:spPr bwMode="auto">
          <a:xfrm flipV="1">
            <a:off x="1633882" y="3873184"/>
            <a:ext cx="1143000" cy="540199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488461" name="Text Box 13"/>
          <p:cNvSpPr txBox="1">
            <a:spLocks noChangeArrowheads="1"/>
          </p:cNvSpPr>
          <p:nvPr/>
        </p:nvSpPr>
        <p:spPr bwMode="auto">
          <a:xfrm>
            <a:off x="189639" y="2124395"/>
            <a:ext cx="9669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latin typeface="+mj-lt"/>
              </a:rPr>
              <a:t>Sabkha</a:t>
            </a:r>
          </a:p>
          <a:p>
            <a:pPr algn="ctr"/>
            <a:r>
              <a:rPr lang="en-US" sz="1800" b="0" dirty="0">
                <a:latin typeface="+mj-lt"/>
              </a:rPr>
              <a:t>Cycle</a:t>
            </a:r>
          </a:p>
        </p:txBody>
      </p:sp>
      <p:sp>
        <p:nvSpPr>
          <p:cNvPr id="488463" name="AutoShape 15"/>
          <p:cNvSpPr>
            <a:spLocks noChangeArrowheads="1"/>
          </p:cNvSpPr>
          <p:nvPr/>
        </p:nvSpPr>
        <p:spPr bwMode="auto">
          <a:xfrm flipV="1">
            <a:off x="1633882" y="4413179"/>
            <a:ext cx="1143000" cy="29178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20" name="Text Box 1030"/>
          <p:cNvSpPr txBox="1">
            <a:spLocks noChangeArrowheads="1"/>
          </p:cNvSpPr>
          <p:nvPr/>
        </p:nvSpPr>
        <p:spPr bwMode="auto">
          <a:xfrm>
            <a:off x="283400" y="152400"/>
            <a:ext cx="790472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Seven Rivers Formation, New Mexico</a:t>
            </a:r>
            <a:endParaRPr lang="en-US" sz="3600" b="0" dirty="0"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endParaRPr lang="en-US" sz="32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08679" y="3756714"/>
            <a:ext cx="9669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latin typeface="+mj-lt"/>
              </a:rPr>
              <a:t>Sabkha</a:t>
            </a:r>
          </a:p>
          <a:p>
            <a:pPr algn="ctr"/>
            <a:r>
              <a:rPr lang="en-US" sz="1800" b="0" dirty="0">
                <a:latin typeface="+mj-lt"/>
              </a:rPr>
              <a:t>Cycle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6200" y="4267200"/>
            <a:ext cx="9669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latin typeface="+mj-lt"/>
              </a:rPr>
              <a:t>Sabkha</a:t>
            </a:r>
          </a:p>
          <a:p>
            <a:pPr algn="ctr"/>
            <a:r>
              <a:rPr lang="en-US" sz="1800" b="0" dirty="0">
                <a:latin typeface="+mj-lt"/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97490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animBg="1"/>
      <p:bldP spid="488452" grpId="0" animBg="1" autoUpdateAnimBg="0"/>
      <p:bldP spid="488453" grpId="0" animBg="1" autoUpdateAnimBg="0"/>
      <p:bldP spid="488457" grpId="0" animBg="1"/>
      <p:bldP spid="488460" grpId="0" animBg="1"/>
      <p:bldP spid="488461" grpId="0"/>
      <p:bldP spid="488463" grpId="0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Permian-BasinWell-Xsectio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89149"/>
            <a:ext cx="645093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2142430" y="4006300"/>
            <a:ext cx="2209800" cy="838200"/>
          </a:xfrm>
          <a:prstGeom prst="leftArrowCallout">
            <a:avLst>
              <a:gd name="adj1" fmla="val 25000"/>
              <a:gd name="adj2" fmla="val 25000"/>
              <a:gd name="adj3" fmla="val 43939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Basin</a:t>
            </a:r>
          </a:p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Fill</a:t>
            </a:r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2864305" y="1106774"/>
            <a:ext cx="2667000" cy="533400"/>
          </a:xfrm>
          <a:prstGeom prst="downArrowCallout">
            <a:avLst>
              <a:gd name="adj1" fmla="val 117857"/>
              <a:gd name="adj2" fmla="val 11785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Open Marine Shelf</a:t>
            </a:r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410030" y="2667000"/>
            <a:ext cx="2454275" cy="1066800"/>
          </a:xfrm>
          <a:prstGeom prst="rightArrowCallout">
            <a:avLst>
              <a:gd name="adj1" fmla="val 25000"/>
              <a:gd name="adj2" fmla="val 25000"/>
              <a:gd name="adj3" fmla="val 38343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Margin</a:t>
            </a:r>
          </a:p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Slope</a:t>
            </a:r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>
            <a:off x="6735086" y="1333500"/>
            <a:ext cx="2743200" cy="1143000"/>
          </a:xfrm>
          <a:prstGeom prst="leftArrowCallout">
            <a:avLst>
              <a:gd name="adj1" fmla="val 25000"/>
              <a:gd name="adj2" fmla="val 25000"/>
              <a:gd name="adj3" fmla="val 4000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Restricted</a:t>
            </a:r>
          </a:p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Tidal Flats </a:t>
            </a:r>
          </a:p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&amp; Lagoon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6" grpId="0" animBg="1"/>
      <p:bldP spid="71688" grpId="0" animBg="1"/>
      <p:bldP spid="71690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98" name="Picture 2" descr="p1s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39" y="1184783"/>
            <a:ext cx="3657600" cy="462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0499" name="AutoShape 3"/>
          <p:cNvSpPr>
            <a:spLocks noChangeArrowheads="1"/>
          </p:cNvSpPr>
          <p:nvPr/>
        </p:nvSpPr>
        <p:spPr bwMode="auto">
          <a:xfrm rot="1106391">
            <a:off x="5057418" y="3373322"/>
            <a:ext cx="4064674" cy="838200"/>
          </a:xfrm>
          <a:prstGeom prst="leftArrowCallout">
            <a:avLst>
              <a:gd name="adj1" fmla="val 25000"/>
              <a:gd name="adj2" fmla="val 25000"/>
              <a:gd name="adj3" fmla="val 64394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Collapse Breccia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 Aeolian Silts</a:t>
            </a:r>
          </a:p>
        </p:txBody>
      </p:sp>
      <p:sp>
        <p:nvSpPr>
          <p:cNvPr id="490500" name="Rectangle 4"/>
          <p:cNvSpPr>
            <a:spLocks noChangeArrowheads="1"/>
          </p:cNvSpPr>
          <p:nvPr/>
        </p:nvSpPr>
        <p:spPr bwMode="auto">
          <a:xfrm>
            <a:off x="228600" y="152400"/>
            <a:ext cx="9525000" cy="6515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>
                <a:latin typeface="+mj-lt"/>
              </a:rPr>
              <a:t>Seven </a:t>
            </a:r>
            <a:r>
              <a:rPr lang="en-US" sz="3600" b="0" dirty="0" smtClean="0">
                <a:latin typeface="+mj-lt"/>
              </a:rPr>
              <a:t>Rivers </a:t>
            </a:r>
            <a:r>
              <a:rPr lang="en-US" sz="3600" b="0" dirty="0" err="1" smtClean="0">
                <a:latin typeface="+mj-lt"/>
              </a:rPr>
              <a:t>Fm</a:t>
            </a:r>
            <a:r>
              <a:rPr lang="en-US" sz="3600" b="0" dirty="0" smtClean="0">
                <a:latin typeface="+mj-lt"/>
              </a:rPr>
              <a:t> – New Mexico</a:t>
            </a:r>
            <a:endParaRPr lang="en-US" sz="3600" b="0" dirty="0">
              <a:latin typeface="+mj-lt"/>
            </a:endParaRPr>
          </a:p>
        </p:txBody>
      </p:sp>
      <p:sp>
        <p:nvSpPr>
          <p:cNvPr id="490501" name="AutoShape 5"/>
          <p:cNvSpPr>
            <a:spLocks noChangeArrowheads="1"/>
          </p:cNvSpPr>
          <p:nvPr/>
        </p:nvSpPr>
        <p:spPr bwMode="auto">
          <a:xfrm rot="903755">
            <a:off x="1034163" y="3876580"/>
            <a:ext cx="4354513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Quartz Silt</a:t>
            </a:r>
          </a:p>
        </p:txBody>
      </p:sp>
      <p:sp>
        <p:nvSpPr>
          <p:cNvPr id="490502" name="Text Box 6"/>
          <p:cNvSpPr txBox="1">
            <a:spLocks noChangeArrowheads="1"/>
          </p:cNvSpPr>
          <p:nvPr/>
        </p:nvSpPr>
        <p:spPr bwMode="auto">
          <a:xfrm>
            <a:off x="3652539" y="5369868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666364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499" grpId="0" animBg="1" autoUpdateAnimBg="0"/>
      <p:bldP spid="490501" grpId="0" animBg="1" autoUpdateAnimBg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85238" cy="11557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tx1"/>
                </a:solidFill>
              </a:rPr>
              <a:t>Restricted Playas &amp;  Basin Evaporites 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391400" cy="4114800"/>
          </a:xfrm>
        </p:spPr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Match sea level of </a:t>
            </a:r>
            <a:r>
              <a:rPr lang="en-US" altLang="en-US" dirty="0" err="1">
                <a:solidFill>
                  <a:schemeClr val="tx2"/>
                </a:solidFill>
              </a:rPr>
              <a:t>Lowstand</a:t>
            </a:r>
            <a:r>
              <a:rPr lang="en-US" altLang="en-US" dirty="0">
                <a:solidFill>
                  <a:schemeClr val="tx2"/>
                </a:solidFill>
              </a:rPr>
              <a:t> and Transgressive System Tract 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Matrix poor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Deeper parts of the isolated evaporite basin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Extensive bodies</a:t>
            </a:r>
          </a:p>
          <a:p>
            <a:r>
              <a:rPr lang="en-US" altLang="en-US" dirty="0">
                <a:solidFill>
                  <a:schemeClr val="tx2"/>
                </a:solidFill>
              </a:rPr>
              <a:t>Thin interbedded fabric reflects seasonal evaporative cycles of </a:t>
            </a:r>
            <a:r>
              <a:rPr lang="en-US" altLang="en-US" dirty="0" err="1">
                <a:solidFill>
                  <a:schemeClr val="tx2"/>
                </a:solidFill>
              </a:rPr>
              <a:t>circum</a:t>
            </a:r>
            <a:r>
              <a:rPr lang="en-US" altLang="en-US" dirty="0">
                <a:solidFill>
                  <a:schemeClr val="tx2"/>
                </a:solidFill>
              </a:rPr>
              <a:t> basin climate</a:t>
            </a:r>
          </a:p>
        </p:txBody>
      </p:sp>
    </p:spTree>
    <p:extLst>
      <p:ext uri="{BB962C8B-B14F-4D97-AF65-F5344CB8AC3E}">
        <p14:creationId xmlns:p14="http://schemas.microsoft.com/office/powerpoint/2010/main" val="309406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391400" cy="1143000"/>
          </a:xfrm>
        </p:spPr>
        <p:txBody>
          <a:bodyPr/>
          <a:lstStyle/>
          <a:p>
            <a:r>
              <a:rPr lang="en-US" altLang="en-US"/>
              <a:t>Lecture Conclusions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90600"/>
            <a:ext cx="73914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Shelf has wide spread continuous sheets that tend to shoal up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Outer shelf:- heterogeneous carbonates with mix of linear bodies  parallel to basin &amp; perpendicular to it!  Local build up lenses.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Inner shelf:- dominated by mud prone sheets with evaporites &amp; or clastic channels and sheets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Margin:  Massive and heterogeneous, most porous but least prone to seal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Down slope sheets that thin down slope &amp; may be grain prone in distal portions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Basinal couplets of mud and silt from mix of pelagic and shelf sources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Evaporite couplet from basin isolation</a:t>
            </a:r>
          </a:p>
        </p:txBody>
      </p:sp>
    </p:spTree>
    <p:extLst>
      <p:ext uri="{BB962C8B-B14F-4D97-AF65-F5344CB8AC3E}">
        <p14:creationId xmlns:p14="http://schemas.microsoft.com/office/powerpoint/2010/main" val="40795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arbonate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585788" y="10668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219200" y="2819400"/>
            <a:ext cx="1981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RESTRICTED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390900" y="2832424"/>
            <a:ext cx="2133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OPEN MARINE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5715000" y="43434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SLOPE</a:t>
            </a: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 rot="2774653">
            <a:off x="2821834" y="3123155"/>
            <a:ext cx="914400" cy="990600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733780" y="3823024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SHELF</a:t>
            </a: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338868" y="2195221"/>
            <a:ext cx="1219200" cy="762000"/>
          </a:xfrm>
          <a:prstGeom prst="downArrowCallout">
            <a:avLst>
              <a:gd name="adj1" fmla="val 40000"/>
              <a:gd name="adj2" fmla="val 4000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MARGIN</a:t>
            </a: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 rot="3217145">
            <a:off x="5829300" y="4076700"/>
            <a:ext cx="2819400" cy="457200"/>
          </a:xfrm>
          <a:prstGeom prst="leftRightArrow">
            <a:avLst>
              <a:gd name="adj1" fmla="val 50000"/>
              <a:gd name="adj2" fmla="val 12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b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6558068" y="5690268"/>
            <a:ext cx="2286000" cy="533400"/>
          </a:xfrm>
          <a:prstGeom prst="rightArrowCallout">
            <a:avLst>
              <a:gd name="adj1" fmla="val 25000"/>
              <a:gd name="adj2" fmla="val 25000"/>
              <a:gd name="adj3" fmla="val 7142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BASIN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228600" y="304800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>
                <a:solidFill>
                  <a:schemeClr val="tx1"/>
                </a:solidFill>
              </a:rPr>
              <a:t>Principle Belts of Carbonate Accumulation</a:t>
            </a:r>
            <a:endParaRPr kumimoji="0"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59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6" grpId="0" animBg="1"/>
      <p:bldP spid="30728" grpId="0" animBg="1"/>
      <p:bldP spid="30730" grpId="0" animBg="1"/>
      <p:bldP spid="30723" grpId="0" animBg="1"/>
      <p:bldP spid="30731" grpId="0" animBg="1"/>
      <p:bldP spid="30733" grpId="0" animBg="1"/>
      <p:bldP spid="3073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Permian-BasinWell-Xsectio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89149"/>
            <a:ext cx="645093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2142430" y="4006300"/>
            <a:ext cx="2209800" cy="838200"/>
          </a:xfrm>
          <a:prstGeom prst="leftArrowCallout">
            <a:avLst>
              <a:gd name="adj1" fmla="val 25000"/>
              <a:gd name="adj2" fmla="val 25000"/>
              <a:gd name="adj3" fmla="val 43939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Basin</a:t>
            </a:r>
          </a:p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Fill</a:t>
            </a:r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2864305" y="1106774"/>
            <a:ext cx="2667000" cy="533400"/>
          </a:xfrm>
          <a:prstGeom prst="downArrowCallout">
            <a:avLst>
              <a:gd name="adj1" fmla="val 117857"/>
              <a:gd name="adj2" fmla="val 11785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Open Marine Shelf</a:t>
            </a:r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410030" y="2667000"/>
            <a:ext cx="2454275" cy="1066800"/>
          </a:xfrm>
          <a:prstGeom prst="rightArrowCallout">
            <a:avLst>
              <a:gd name="adj1" fmla="val 25000"/>
              <a:gd name="adj2" fmla="val 25000"/>
              <a:gd name="adj3" fmla="val 38343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Margin</a:t>
            </a:r>
          </a:p>
          <a:p>
            <a:pPr algn="ctr"/>
            <a:r>
              <a:rPr lang="en-US" sz="2000" b="0">
                <a:solidFill>
                  <a:schemeClr val="tx2"/>
                </a:solidFill>
                <a:latin typeface="+mn-lt"/>
              </a:rPr>
              <a:t>Slope</a:t>
            </a:r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>
            <a:off x="6735086" y="1333500"/>
            <a:ext cx="2743200" cy="1143000"/>
          </a:xfrm>
          <a:prstGeom prst="leftArrowCallout">
            <a:avLst>
              <a:gd name="adj1" fmla="val 25000"/>
              <a:gd name="adj2" fmla="val 25000"/>
              <a:gd name="adj3" fmla="val 4000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Restricted</a:t>
            </a:r>
          </a:p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Tidal Flats </a:t>
            </a:r>
          </a:p>
          <a:p>
            <a:pPr algn="ctr"/>
            <a:r>
              <a:rPr lang="en-US" sz="2000" b="0" dirty="0">
                <a:solidFill>
                  <a:schemeClr val="tx2"/>
                </a:solidFill>
                <a:latin typeface="+mn-lt"/>
              </a:rPr>
              <a:t>&amp; Lagoon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6" grpId="0" animBg="1"/>
      <p:bldP spid="71688" grpId="0" animBg="1"/>
      <p:bldP spid="7169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9" name="Picture 3" descr="GuadGeol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7" y="1066800"/>
            <a:ext cx="4735830" cy="52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2819400" y="6041739"/>
            <a:ext cx="122501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Scholle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1999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Geological Map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10835"/>
      </p:ext>
    </p:extLst>
  </p:cSld>
  <p:clrMapOvr>
    <a:masterClrMapping/>
  </p:clrMapOvr>
  <p:transition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3" name="Picture 3" descr="GuadMapLeg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9" y="1050544"/>
            <a:ext cx="7986522" cy="506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1204" name="Text Box 4"/>
          <p:cNvSpPr txBox="1">
            <a:spLocks noChangeArrowheads="1"/>
          </p:cNvSpPr>
          <p:nvPr/>
        </p:nvSpPr>
        <p:spPr bwMode="auto">
          <a:xfrm>
            <a:off x="7497795" y="5895201"/>
            <a:ext cx="11128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b="0" i="1" dirty="0">
                <a:solidFill>
                  <a:schemeClr val="tx2"/>
                </a:solidFill>
                <a:latin typeface="+mn-lt"/>
              </a:rPr>
              <a:t>, 1999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271463"/>
            <a:ext cx="96012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Stratigraphic Nomenclature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16353"/>
      </p:ext>
    </p:extLst>
  </p:cSld>
  <p:clrMapOvr>
    <a:masterClrMapping/>
  </p:clrMapOvr>
  <p:transition>
    <p:fad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227" name="Picture 3" descr="UpGuadO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12" y="1066801"/>
            <a:ext cx="5369560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Settings and Oil Fields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36267"/>
      </p:ext>
    </p:extLst>
  </p:cSld>
  <p:clrMapOvr>
    <a:masterClrMapping/>
  </p:clrMapOvr>
  <p:transition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251" name="Picture 3" descr="Ward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65" y="1093470"/>
            <a:ext cx="5360670" cy="530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Settings and Oil Fields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46025"/>
      </p:ext>
    </p:extLst>
  </p:cSld>
  <p:clrMapOvr>
    <a:masterClrMapping/>
  </p:clrMapOvr>
  <p:transition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6" name="Picture 4" descr="p13s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9"/>
          <a:stretch/>
        </p:blipFill>
        <p:spPr bwMode="auto">
          <a:xfrm>
            <a:off x="2514600" y="1066801"/>
            <a:ext cx="5105400" cy="530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Settings and Oil Fields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96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Shelf</a:t>
            </a:r>
          </a:p>
          <a:p>
            <a:pPr lvl="1">
              <a:buSzPct val="100000"/>
              <a:buFont typeface="Arial" panose="020B0604020202020204" pitchFamily="34" charset="0"/>
              <a:buChar char="−"/>
            </a:pPr>
            <a:r>
              <a:rPr lang="en-US" dirty="0" smtClean="0">
                <a:solidFill>
                  <a:schemeClr val="tx2"/>
                </a:solidFill>
              </a:rPr>
              <a:t>Outer normal marine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anose="020B0604020202020204" pitchFamily="34" charset="0"/>
              <a:buChar char="−"/>
            </a:pPr>
            <a:r>
              <a:rPr lang="en-US" dirty="0">
                <a:solidFill>
                  <a:schemeClr val="tx2"/>
                </a:solidFill>
              </a:rPr>
              <a:t>Inner restricted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Shelf margin crest</a:t>
            </a:r>
            <a:endParaRPr lang="en-US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Margin slope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Basin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048000" y="3581400"/>
            <a:ext cx="2514600" cy="533400"/>
          </a:xfrm>
          <a:prstGeom prst="leftArrow">
            <a:avLst>
              <a:gd name="adj1" fmla="val 50000"/>
              <a:gd name="adj2" fmla="val 11785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4" name="Picture 4" descr="p13s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" t="13333" r="928" b="2222"/>
          <a:stretch/>
        </p:blipFill>
        <p:spPr bwMode="auto">
          <a:xfrm>
            <a:off x="2590800" y="1219200"/>
            <a:ext cx="4419600" cy="534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Settings and Oil Fields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36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2" name="Picture 4" descr="p13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 bwMode="auto">
          <a:xfrm>
            <a:off x="2781300" y="1143000"/>
            <a:ext cx="4419600" cy="53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Settings and Oil Fields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86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40" name="Picture 4" descr="p13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26330"/>
            <a:ext cx="4038600" cy="520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Settings and Oil Fields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1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8" name="Picture 2" descr="p9s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2999"/>
            <a:ext cx="9220200" cy="458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Settings and Oil Fields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45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8" name="Picture 4" descr="p7s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381000" y="1219200"/>
            <a:ext cx="8763000" cy="495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4191000" y="1981201"/>
            <a:ext cx="2209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Capitan Reef</a:t>
            </a:r>
          </a:p>
        </p:txBody>
      </p:sp>
      <p:sp>
        <p:nvSpPr>
          <p:cNvPr id="707590" name="Text Box 6"/>
          <p:cNvSpPr txBox="1">
            <a:spLocks noChangeArrowheads="1"/>
          </p:cNvSpPr>
          <p:nvPr/>
        </p:nvSpPr>
        <p:spPr bwMode="auto">
          <a:xfrm>
            <a:off x="5638800" y="2743201"/>
            <a:ext cx="312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Goat Seep Reef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2724" y="195263"/>
            <a:ext cx="96170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Seismic Cross Section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32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2" name="Picture 2" descr="CentBasinP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9144000" cy="40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23" name="Text Box 3"/>
          <p:cNvSpPr txBox="1">
            <a:spLocks noChangeArrowheads="1"/>
          </p:cNvSpPr>
          <p:nvPr/>
        </p:nvSpPr>
        <p:spPr bwMode="auto">
          <a:xfrm>
            <a:off x="6705600" y="4944256"/>
            <a:ext cx="24849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/>
              <a:t>Scholle</a:t>
            </a:r>
            <a:r>
              <a:rPr lang="en-US" altLang="en-US" dirty="0"/>
              <a:t> after Ward et al, 1983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304800" y="228600"/>
            <a:ext cx="8130431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>
                <a:latin typeface="+mj-lt"/>
              </a:rPr>
              <a:t>Cross Section of Central Basin Platform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363626"/>
      </p:ext>
    </p:extLst>
  </p:cSld>
  <p:clrMapOvr>
    <a:masterClrMapping/>
  </p:clrMapOvr>
  <p:transition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2" name="Picture 4" descr="p11s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 bwMode="auto">
          <a:xfrm>
            <a:off x="304800" y="1133295"/>
            <a:ext cx="9220200" cy="52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304800" y="228600"/>
            <a:ext cx="8746369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>
                <a:latin typeface="+mj-lt"/>
              </a:rPr>
              <a:t>Cross Section of </a:t>
            </a:r>
            <a:r>
              <a:rPr lang="en-US" altLang="en-US" sz="3600" b="0" dirty="0" smtClean="0">
                <a:latin typeface="+mj-lt"/>
              </a:rPr>
              <a:t>SW-NE Garza County, </a:t>
            </a:r>
            <a:r>
              <a:rPr lang="en-US" altLang="en-US" sz="3600" b="0" dirty="0" err="1" smtClean="0">
                <a:latin typeface="+mj-lt"/>
              </a:rPr>
              <a:t>Tx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4580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 descr="p7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2037"/>
            <a:ext cx="762000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8746369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>
                <a:latin typeface="+mj-lt"/>
              </a:rPr>
              <a:t>Cross Section of </a:t>
            </a:r>
            <a:r>
              <a:rPr lang="en-US" altLang="en-US" sz="3600" b="0" dirty="0" smtClean="0">
                <a:latin typeface="+mj-lt"/>
              </a:rPr>
              <a:t>SW-NE Garza County, </a:t>
            </a:r>
            <a:r>
              <a:rPr lang="en-US" altLang="en-US" sz="3600" b="0" dirty="0" err="1" smtClean="0">
                <a:latin typeface="+mj-lt"/>
              </a:rPr>
              <a:t>Tx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0950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2" name="Picture 4" descr="p11s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9916"/>
          <a:stretch/>
        </p:blipFill>
        <p:spPr bwMode="auto">
          <a:xfrm>
            <a:off x="21223" y="1142997"/>
            <a:ext cx="9829800" cy="521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8327023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dirty="0" smtClean="0">
                <a:latin typeface="+mj-lt"/>
              </a:rPr>
              <a:t>Slaughter and </a:t>
            </a:r>
            <a:r>
              <a:rPr lang="en-US" altLang="en-US" sz="3600" dirty="0" err="1" smtClean="0">
                <a:latin typeface="+mj-lt"/>
              </a:rPr>
              <a:t>Levelland</a:t>
            </a:r>
            <a:r>
              <a:rPr lang="en-US" altLang="en-US" sz="3600" dirty="0" smtClean="0">
                <a:latin typeface="+mj-lt"/>
              </a:rPr>
              <a:t> Fields, Texas</a:t>
            </a:r>
            <a:endParaRPr lang="en-US" altLang="en-US" sz="360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92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31" name="Picture 3" descr="p9s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/>
          <a:stretch/>
        </p:blipFill>
        <p:spPr bwMode="auto">
          <a:xfrm>
            <a:off x="762000" y="1141444"/>
            <a:ext cx="8839200" cy="52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7788799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smtClean="0">
                <a:latin typeface="+mj-lt"/>
              </a:rPr>
              <a:t>Slaughter and </a:t>
            </a:r>
            <a:r>
              <a:rPr lang="en-US" altLang="en-US" sz="3600" b="0" dirty="0" err="1" smtClean="0">
                <a:latin typeface="+mj-lt"/>
              </a:rPr>
              <a:t>Levelland</a:t>
            </a:r>
            <a:r>
              <a:rPr lang="en-US" altLang="en-US" sz="3600" b="0" dirty="0" smtClean="0">
                <a:latin typeface="+mj-lt"/>
              </a:rPr>
              <a:t> Fields, Texas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578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979" name="Picture 3" descr="Capitan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289" r="6666" b="14183"/>
          <a:stretch/>
        </p:blipFill>
        <p:spPr bwMode="auto">
          <a:xfrm>
            <a:off x="1524001" y="1066800"/>
            <a:ext cx="7407622" cy="53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20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9" name="Picture 3" descr="p9s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 bwMode="auto">
          <a:xfrm>
            <a:off x="381000" y="1219201"/>
            <a:ext cx="8991600" cy="493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8011039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err="1" smtClean="0">
                <a:latin typeface="+mj-lt"/>
              </a:rPr>
              <a:t>Hendrick</a:t>
            </a:r>
            <a:r>
              <a:rPr lang="en-US" altLang="en-US" sz="3600" b="0" dirty="0" smtClean="0">
                <a:latin typeface="+mj-lt"/>
              </a:rPr>
              <a:t> Field – Winkler County, Texas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8989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5" name="Picture 3" descr="p1s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2"/>
          <a:stretch/>
        </p:blipFill>
        <p:spPr bwMode="auto">
          <a:xfrm>
            <a:off x="838200" y="1219197"/>
            <a:ext cx="8458200" cy="5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8011039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err="1" smtClean="0">
                <a:latin typeface="+mj-lt"/>
              </a:rPr>
              <a:t>Hendrick</a:t>
            </a:r>
            <a:r>
              <a:rPr lang="en-US" altLang="en-US" sz="3600" b="0" dirty="0" smtClean="0">
                <a:latin typeface="+mj-lt"/>
              </a:rPr>
              <a:t> Field – Winkler County, Texas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9977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5" name="Picture 3" descr="p11s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 bwMode="auto">
          <a:xfrm>
            <a:off x="838200" y="1085650"/>
            <a:ext cx="8458200" cy="521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879728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smtClean="0">
                <a:latin typeface="+mj-lt"/>
              </a:rPr>
              <a:t>Foster-South Cowden Field – Ector County</a:t>
            </a:r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8596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3" name="Picture 3" descr="p11s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0000"/>
          <a:stretch/>
        </p:blipFill>
        <p:spPr bwMode="auto">
          <a:xfrm>
            <a:off x="381000" y="1066800"/>
            <a:ext cx="9144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4385944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smtClean="0">
                <a:latin typeface="+mj-lt"/>
              </a:rPr>
              <a:t>McElroy Field –Texas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616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1" name="Picture 3" descr="p1s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"/>
          <a:stretch/>
        </p:blipFill>
        <p:spPr bwMode="auto">
          <a:xfrm>
            <a:off x="718279" y="1066801"/>
            <a:ext cx="7848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7027565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smtClean="0">
                <a:latin typeface="+mj-lt"/>
              </a:rPr>
              <a:t>Permian Basin – Correlation Chart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9754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7" name="Picture 3" descr="p9s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222"/>
          <a:stretch/>
        </p:blipFill>
        <p:spPr bwMode="auto">
          <a:xfrm>
            <a:off x="647700" y="1066800"/>
            <a:ext cx="8382000" cy="539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7027565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smtClean="0">
                <a:latin typeface="+mj-lt"/>
              </a:rPr>
              <a:t>Permian Basin – Correlation Chart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1922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 descr="p8s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111"/>
          <a:stretch/>
        </p:blipFill>
        <p:spPr bwMode="auto">
          <a:xfrm>
            <a:off x="609600" y="1081950"/>
            <a:ext cx="8458200" cy="521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304800" y="228600"/>
            <a:ext cx="8130431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600" b="0" dirty="0" smtClean="0">
                <a:latin typeface="+mj-lt"/>
              </a:rPr>
              <a:t>Permian Basin – Seismic Cross Section</a:t>
            </a:r>
            <a:endParaRPr lang="en-US" altLang="en-US" sz="3600" b="0" dirty="0">
              <a:latin typeface="+mj-lt"/>
            </a:endParaRP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4580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13094"/>
              </p:ext>
            </p:extLst>
          </p:nvPr>
        </p:nvGraphicFramePr>
        <p:xfrm>
          <a:off x="1" y="0"/>
          <a:ext cx="9906000" cy="6812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/>
                <a:gridCol w="1524000"/>
                <a:gridCol w="1354667"/>
                <a:gridCol w="1608667"/>
                <a:gridCol w="2878666"/>
                <a:gridCol w="1778000"/>
              </a:tblGrid>
              <a:tr h="144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Setting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Inner Shelf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 Shelf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Margin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Slope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Basin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43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Facies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Sediment homogeneous – Muds, pellets to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; local evaporites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Shoaling upward cycles common, predictable &amp; correlatable finer carbonate capped by tidal-flat dominated by cyanobacteria &amp;/or </a:t>
                      </a:r>
                      <a:r>
                        <a:rPr lang="en-US" sz="800" dirty="0" smtClean="0">
                          <a:effectLst/>
                        </a:rPr>
                        <a:t>evaporites</a:t>
                      </a:r>
                      <a:endParaRPr lang="en-US" sz="800" dirty="0">
                        <a:effectLst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Sediment heterogeneous: ooids, </a:t>
                      </a:r>
                      <a:r>
                        <a:rPr lang="en-US" sz="800" dirty="0" err="1">
                          <a:effectLst/>
                        </a:rPr>
                        <a:t>grapestones</a:t>
                      </a:r>
                      <a:r>
                        <a:rPr lang="en-US" sz="800" dirty="0">
                          <a:effectLst/>
                        </a:rPr>
                        <a:t> &amp; hardened pellets to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grain shoals to patch reef &amp; shoal build ups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Shoaling upward cycles common, predictable and correlatable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Sediments heterogeneous to homogenous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grainstone</a:t>
                      </a:r>
                      <a:r>
                        <a:rPr lang="en-US" sz="800" dirty="0">
                          <a:effectLst/>
                        </a:rPr>
                        <a:t> accumulations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Shoaling upward cycles common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Upslope:  Heterogeneous </a:t>
                      </a:r>
                      <a:r>
                        <a:rPr lang="en-US" sz="800" dirty="0" err="1">
                          <a:effectLst/>
                        </a:rPr>
                        <a:t>wackestones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packstones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grainstone</a:t>
                      </a:r>
                      <a:r>
                        <a:rPr lang="en-US" sz="800" dirty="0">
                          <a:effectLst/>
                        </a:rPr>
                        <a:t> &amp; </a:t>
                      </a:r>
                      <a:r>
                        <a:rPr lang="en-US" sz="800" dirty="0" err="1">
                          <a:effectLst/>
                        </a:rPr>
                        <a:t>rudstone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offbank</a:t>
                      </a:r>
                      <a:r>
                        <a:rPr lang="en-US" sz="800" dirty="0">
                          <a:effectLst/>
                        </a:rPr>
                        <a:t>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Lime mudstone-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from fine-grained </a:t>
                      </a:r>
                      <a:r>
                        <a:rPr lang="en-US" sz="800" dirty="0" err="1">
                          <a:effectLst/>
                        </a:rPr>
                        <a:t>periplatform</a:t>
                      </a:r>
                      <a:r>
                        <a:rPr lang="en-US" sz="800" dirty="0">
                          <a:effectLst/>
                        </a:rPr>
                        <a:t> shedding &amp; quiescent </a:t>
                      </a:r>
                      <a:r>
                        <a:rPr lang="en-US" sz="800" dirty="0" err="1">
                          <a:effectLst/>
                        </a:rPr>
                        <a:t>foreslope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Local presence of well-sorted grain-rich </a:t>
                      </a:r>
                      <a:r>
                        <a:rPr lang="en-US" sz="800" dirty="0" err="1">
                          <a:effectLst/>
                        </a:rPr>
                        <a:t>tempestites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Brittle reef failure &amp; debris of </a:t>
                      </a:r>
                      <a:r>
                        <a:rPr lang="en-US" sz="800" dirty="0" err="1">
                          <a:effectLst/>
                        </a:rPr>
                        <a:t>breccias</a:t>
                      </a:r>
                      <a:r>
                        <a:rPr lang="en-US" sz="800" dirty="0">
                          <a:effectLst/>
                        </a:rPr>
                        <a:t> and blocks (</a:t>
                      </a:r>
                      <a:r>
                        <a:rPr lang="en-US" sz="800" dirty="0" err="1">
                          <a:effectLst/>
                        </a:rPr>
                        <a:t>olistoliths</a:t>
                      </a:r>
                      <a:r>
                        <a:rPr lang="en-US" sz="800" dirty="0">
                          <a:effectLst/>
                        </a:rPr>
                        <a:t>) common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Down slope homogenous dispersed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to mudstone from upslope, often </a:t>
                      </a:r>
                      <a:r>
                        <a:rPr lang="en-US" sz="800" dirty="0" err="1">
                          <a:effectLst/>
                        </a:rPr>
                        <a:t>bioturbated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Fining upward cycles common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Homogenous vertical cycles of mudstone, marl to shale, from </a:t>
                      </a:r>
                      <a:r>
                        <a:rPr lang="en-US" sz="800" dirty="0" err="1">
                          <a:effectLst/>
                        </a:rPr>
                        <a:t>eustatic</a:t>
                      </a:r>
                      <a:r>
                        <a:rPr lang="en-US" sz="800" dirty="0">
                          <a:effectLst/>
                        </a:rPr>
                        <a:t> changes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Fining upward cycles common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883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Geometry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Unconfined sheets of homogeneous sediment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Local storm driven confined channel fill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Unconfined heterogeneous sediment sheets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Local confined channel fill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Local confined lens shaped build ups 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Unconfined thick to massive homogeneous sheets to linear bodies parallel (barrier shoals)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perpendicular (tidal channels) to margin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Interfingering unconfined aggrade &amp; retrograde of foreslope clinoform sheets; thick upslope/thin downslope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Local confined sheets and channel fill can be common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unconfined thin widespread sheets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387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Fauna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Fauna often high numbers &amp; restricted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Fauna commonly shallow water, heterogeneous and moderately cosmopolitan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Fauna high numbers &amp; cosmopolitan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Downslope ecological accommodation common with massive </a:t>
                      </a:r>
                      <a:r>
                        <a:rPr lang="en-US" sz="800" dirty="0" err="1">
                          <a:effectLst/>
                        </a:rPr>
                        <a:t>boundstones</a:t>
                      </a:r>
                      <a:r>
                        <a:rPr lang="en-US" sz="800" dirty="0">
                          <a:effectLst/>
                        </a:rPr>
                        <a:t> &amp; heterogeneous open-marine ‘reef-building’ skeletal materials often grain-prone in distal portions; upper bounding surfaces often SB &amp; less visible </a:t>
                      </a:r>
                      <a:r>
                        <a:rPr lang="en-US" sz="800" dirty="0" err="1">
                          <a:effectLst/>
                        </a:rPr>
                        <a:t>mfs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Fauna high numbers upslope but sparser &amp; restricted downslope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Bioturbation</a:t>
                      </a:r>
                      <a:r>
                        <a:rPr lang="en-US" sz="800" dirty="0">
                          <a:effectLst/>
                        </a:rPr>
                        <a:t> cosmopolitan in shallows protected from heavy wave action; in deeper upper slope burrowing often intense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Fauna low numbers &amp; sparse away from margin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Bioturbation common on surfaces with low supply rates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2751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FSST &amp; subsequent LST exposure SBs, potential karstification &amp;/or no accumulation 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FSST and LST common exposure surfaces &amp; discontinuous mudstone to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fill of incised tidal channels perpendicular to margin overlain by discontinuous to continuous microbial flat sheets  </a:t>
                      </a: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FSST &amp; LST include exposure surfaces, or, where sea-level fall less, forced regressions of packstone and wackestone facies of shoreline bodies of upper slope area (perched parasequences) parallel to margin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FSST &amp; </a:t>
                      </a:r>
                      <a:r>
                        <a:rPr lang="en-US" sz="800" dirty="0" err="1">
                          <a:effectLst/>
                        </a:rPr>
                        <a:t>lowstand</a:t>
                      </a:r>
                      <a:r>
                        <a:rPr lang="en-US" sz="800" dirty="0">
                          <a:effectLst/>
                        </a:rPr>
                        <a:t> LST erosional surfaces from sediment bypass from upslope, downslope from forced regressive shorelines with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and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facies extending downslope from the basin margin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FSST/LST collapse margin </a:t>
                      </a:r>
                      <a:r>
                        <a:rPr lang="en-US" sz="800" dirty="0" err="1">
                          <a:effectLst/>
                        </a:rPr>
                        <a:t>megabreccias</a:t>
                      </a:r>
                      <a:r>
                        <a:rPr lang="en-US" sz="800" dirty="0">
                          <a:effectLst/>
                        </a:rPr>
                        <a:t> at sea-level falls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LST and TST (&amp; early HST) when platforms aggrade rapidly they &amp; slope supply debris &amp; mud flows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5540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often missing or reworked earlier sediments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</a:t>
                      </a:r>
                      <a:r>
                        <a:rPr lang="en-US" sz="800" dirty="0" err="1">
                          <a:effectLst/>
                        </a:rPr>
                        <a:t>onlapping</a:t>
                      </a:r>
                      <a:r>
                        <a:rPr lang="en-US" sz="800" dirty="0">
                          <a:effectLst/>
                        </a:rPr>
                        <a:t> linear sheets parallel to margin  with local aggradation of TST lenses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</a:t>
                      </a:r>
                      <a:r>
                        <a:rPr lang="en-US" sz="800" dirty="0" err="1">
                          <a:effectLst/>
                        </a:rPr>
                        <a:t>onlapping</a:t>
                      </a:r>
                      <a:r>
                        <a:rPr lang="en-US" sz="800" dirty="0">
                          <a:effectLst/>
                        </a:rPr>
                        <a:t> sheets of open-marine facies of mudstones, </a:t>
                      </a:r>
                      <a:r>
                        <a:rPr lang="en-US" sz="800" dirty="0" err="1">
                          <a:effectLst/>
                        </a:rPr>
                        <a:t>wackestones</a:t>
                      </a:r>
                      <a:r>
                        <a:rPr lang="en-US" sz="800" dirty="0">
                          <a:effectLst/>
                        </a:rPr>
                        <a:t> &amp;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smtClean="0">
                          <a:effectLst/>
                        </a:rPr>
                        <a:t>sheets</a:t>
                      </a:r>
                      <a:endParaRPr lang="en-US" sz="800" dirty="0">
                        <a:effectLst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</a:t>
                      </a:r>
                      <a:r>
                        <a:rPr lang="en-US" sz="800" dirty="0" err="1">
                          <a:effectLst/>
                        </a:rPr>
                        <a:t>onlapping</a:t>
                      </a:r>
                      <a:r>
                        <a:rPr lang="en-US" sz="800" dirty="0">
                          <a:effectLst/>
                        </a:rPr>
                        <a:t> sheets of open-marine facies of argillaceous lime mudstone and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; local buildups, especially over topographic highs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LST and TST (&amp; early HST) when platforms aggrade rapidly they &amp; slope supply debris &amp; mud flows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135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HST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HST base of organic-rich argillaceous carbonate or shale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HST elevated aggradational, linear, ribbons of lime-sand barriers and shoals parallel to margin capped by subaerial SBs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HST base of finer lime mudstones &amp; wackestones, &amp; overlain by aggrading shoaling-up cycles of grainstone ribbons parallel to the platform margin &amp; massive merging boundstone parallel to margin capped by subaerial SB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HST lime mudstone to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sheets from margin, SB erosional to </a:t>
                      </a:r>
                      <a:r>
                        <a:rPr lang="en-US" sz="800" dirty="0" err="1">
                          <a:effectLst/>
                        </a:rPr>
                        <a:t>subaerial</a:t>
                      </a:r>
                      <a:r>
                        <a:rPr lang="en-US" sz="800" dirty="0">
                          <a:effectLst/>
                        </a:rPr>
                        <a:t> unconformity caps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HST platform shedding, grain-flow, density-flow &amp; </a:t>
                      </a:r>
                      <a:r>
                        <a:rPr lang="en-US" sz="800" dirty="0" err="1">
                          <a:effectLst/>
                        </a:rPr>
                        <a:t>turbidite</a:t>
                      </a:r>
                      <a:r>
                        <a:rPr lang="en-US" sz="800" dirty="0">
                          <a:effectLst/>
                        </a:rPr>
                        <a:t> sands &amp; less lime mud.  Lower slope thinning-thickening upward </a:t>
                      </a:r>
                      <a:r>
                        <a:rPr lang="en-US" sz="800" dirty="0" err="1">
                          <a:effectLst/>
                        </a:rPr>
                        <a:t>calciturbidites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metre</a:t>
                      </a:r>
                      <a:r>
                        <a:rPr lang="en-US" sz="800" dirty="0">
                          <a:effectLst/>
                        </a:rPr>
                        <a:t>-scale &amp; upwards beds, product of millennial eustatic or climatic change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560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580" y="176396"/>
            <a:ext cx="7391400" cy="70802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Lecture Conclusions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90600"/>
            <a:ext cx="7391400" cy="55626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Shelf has wide spread continuous sheets that tend to shoal up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Outer shelf:- heterogeneous carbonates with mix of linear bodies  parallel to basin &amp; perpendicular to it!  Local build up lenses.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Inner shelf:- dominated by mud prone sheets with evaporites &amp; or </a:t>
            </a:r>
            <a:r>
              <a:rPr lang="en-US" dirty="0" err="1">
                <a:solidFill>
                  <a:schemeClr val="tx2"/>
                </a:solidFill>
              </a:rPr>
              <a:t>clastic</a:t>
            </a:r>
            <a:r>
              <a:rPr lang="en-US" dirty="0">
                <a:solidFill>
                  <a:schemeClr val="tx2"/>
                </a:solidFill>
              </a:rPr>
              <a:t> channels and sheets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Margin:  Massive and heterogeneous, most porous but least prone to seal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Down slope sheets that thin down slope &amp; may be grain prone in distal portions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Basinal couplets of mud and shale from mix of pelagic and shelf sources.</a:t>
            </a:r>
          </a:p>
        </p:txBody>
      </p:sp>
    </p:spTree>
    <p:extLst>
      <p:ext uri="{BB962C8B-B14F-4D97-AF65-F5344CB8AC3E}">
        <p14:creationId xmlns:p14="http://schemas.microsoft.com/office/powerpoint/2010/main" val="11626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8" name="Freeform 6"/>
          <p:cNvSpPr>
            <a:spLocks/>
          </p:cNvSpPr>
          <p:nvPr/>
        </p:nvSpPr>
        <p:spPr bwMode="auto">
          <a:xfrm flipH="1">
            <a:off x="454026" y="1143000"/>
            <a:ext cx="8918575" cy="2057400"/>
          </a:xfrm>
          <a:custGeom>
            <a:avLst/>
            <a:gdLst>
              <a:gd name="T0" fmla="*/ 0 w 5618"/>
              <a:gd name="T1" fmla="*/ 0 h 1296"/>
              <a:gd name="T2" fmla="*/ 5618 w 5618"/>
              <a:gd name="T3" fmla="*/ 12 h 1296"/>
              <a:gd name="T4" fmla="*/ 5606 w 5618"/>
              <a:gd name="T5" fmla="*/ 1284 h 1296"/>
              <a:gd name="T6" fmla="*/ 4034 w 5618"/>
              <a:gd name="T7" fmla="*/ 1296 h 1296"/>
              <a:gd name="T8" fmla="*/ 4034 w 5618"/>
              <a:gd name="T9" fmla="*/ 732 h 1296"/>
              <a:gd name="T10" fmla="*/ 2 w 5618"/>
              <a:gd name="T11" fmla="*/ 732 h 1296"/>
              <a:gd name="T12" fmla="*/ 0 w 5618"/>
              <a:gd name="T13" fmla="*/ 0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18" h="1296">
                <a:moveTo>
                  <a:pt x="0" y="0"/>
                </a:moveTo>
                <a:lnTo>
                  <a:pt x="5618" y="12"/>
                </a:lnTo>
                <a:lnTo>
                  <a:pt x="5606" y="1284"/>
                </a:lnTo>
                <a:lnTo>
                  <a:pt x="4034" y="1296"/>
                </a:lnTo>
                <a:lnTo>
                  <a:pt x="4034" y="732"/>
                </a:lnTo>
                <a:lnTo>
                  <a:pt x="2" y="7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59" name="Freeform 7"/>
          <p:cNvSpPr>
            <a:spLocks/>
          </p:cNvSpPr>
          <p:nvPr/>
        </p:nvSpPr>
        <p:spPr bwMode="auto">
          <a:xfrm flipH="1">
            <a:off x="555626" y="2171701"/>
            <a:ext cx="2373313" cy="993775"/>
          </a:xfrm>
          <a:custGeom>
            <a:avLst/>
            <a:gdLst>
              <a:gd name="T0" fmla="*/ 0 w 4486"/>
              <a:gd name="T1" fmla="*/ 0 h 2046"/>
              <a:gd name="T2" fmla="*/ 73 w 4486"/>
              <a:gd name="T3" fmla="*/ 17 h 2046"/>
              <a:gd name="T4" fmla="*/ 142 w 4486"/>
              <a:gd name="T5" fmla="*/ 35 h 2046"/>
              <a:gd name="T6" fmla="*/ 205 w 4486"/>
              <a:gd name="T7" fmla="*/ 56 h 2046"/>
              <a:gd name="T8" fmla="*/ 281 w 4486"/>
              <a:gd name="T9" fmla="*/ 86 h 2046"/>
              <a:gd name="T10" fmla="*/ 349 w 4486"/>
              <a:gd name="T11" fmla="*/ 118 h 2046"/>
              <a:gd name="T12" fmla="*/ 428 w 4486"/>
              <a:gd name="T13" fmla="*/ 157 h 2046"/>
              <a:gd name="T14" fmla="*/ 513 w 4486"/>
              <a:gd name="T15" fmla="*/ 194 h 2046"/>
              <a:gd name="T16" fmla="*/ 596 w 4486"/>
              <a:gd name="T17" fmla="*/ 231 h 2046"/>
              <a:gd name="T18" fmla="*/ 684 w 4486"/>
              <a:gd name="T19" fmla="*/ 280 h 2046"/>
              <a:gd name="T20" fmla="*/ 760 w 4486"/>
              <a:gd name="T21" fmla="*/ 329 h 2046"/>
              <a:gd name="T22" fmla="*/ 825 w 4486"/>
              <a:gd name="T23" fmla="*/ 377 h 2046"/>
              <a:gd name="T24" fmla="*/ 869 w 4486"/>
              <a:gd name="T25" fmla="*/ 416 h 2046"/>
              <a:gd name="T26" fmla="*/ 903 w 4486"/>
              <a:gd name="T27" fmla="*/ 451 h 2046"/>
              <a:gd name="T28" fmla="*/ 957 w 4486"/>
              <a:gd name="T29" fmla="*/ 506 h 2046"/>
              <a:gd name="T30" fmla="*/ 1022 w 4486"/>
              <a:gd name="T31" fmla="*/ 574 h 2046"/>
              <a:gd name="T32" fmla="*/ 1097 w 4486"/>
              <a:gd name="T33" fmla="*/ 659 h 2046"/>
              <a:gd name="T34" fmla="*/ 1168 w 4486"/>
              <a:gd name="T35" fmla="*/ 749 h 2046"/>
              <a:gd name="T36" fmla="*/ 1234 w 4486"/>
              <a:gd name="T37" fmla="*/ 839 h 2046"/>
              <a:gd name="T38" fmla="*/ 1306 w 4486"/>
              <a:gd name="T39" fmla="*/ 947 h 2046"/>
              <a:gd name="T40" fmla="*/ 1336 w 4486"/>
              <a:gd name="T41" fmla="*/ 994 h 2046"/>
              <a:gd name="T42" fmla="*/ 1398 w 4486"/>
              <a:gd name="T43" fmla="*/ 1099 h 2046"/>
              <a:gd name="T44" fmla="*/ 1499 w 4486"/>
              <a:gd name="T45" fmla="*/ 1258 h 2046"/>
              <a:gd name="T46" fmla="*/ 1638 w 4486"/>
              <a:gd name="T47" fmla="*/ 1472 h 2046"/>
              <a:gd name="T48" fmla="*/ 1743 w 4486"/>
              <a:gd name="T49" fmla="*/ 1630 h 2046"/>
              <a:gd name="T50" fmla="*/ 1792 w 4486"/>
              <a:gd name="T51" fmla="*/ 1699 h 2046"/>
              <a:gd name="T52" fmla="*/ 1828 w 4486"/>
              <a:gd name="T53" fmla="*/ 1745 h 2046"/>
              <a:gd name="T54" fmla="*/ 1870 w 4486"/>
              <a:gd name="T55" fmla="*/ 1792 h 2046"/>
              <a:gd name="T56" fmla="*/ 1901 w 4486"/>
              <a:gd name="T57" fmla="*/ 1827 h 2046"/>
              <a:gd name="T58" fmla="*/ 1947 w 4486"/>
              <a:gd name="T59" fmla="*/ 1863 h 2046"/>
              <a:gd name="T60" fmla="*/ 2021 w 4486"/>
              <a:gd name="T61" fmla="*/ 1911 h 2046"/>
              <a:gd name="T62" fmla="*/ 2111 w 4486"/>
              <a:gd name="T63" fmla="*/ 1958 h 2046"/>
              <a:gd name="T64" fmla="*/ 2203 w 4486"/>
              <a:gd name="T65" fmla="*/ 1995 h 2046"/>
              <a:gd name="T66" fmla="*/ 2283 w 4486"/>
              <a:gd name="T67" fmla="*/ 2017 h 2046"/>
              <a:gd name="T68" fmla="*/ 2359 w 4486"/>
              <a:gd name="T69" fmla="*/ 2032 h 2046"/>
              <a:gd name="T70" fmla="*/ 2426 w 4486"/>
              <a:gd name="T71" fmla="*/ 2043 h 2046"/>
              <a:gd name="T72" fmla="*/ 2483 w 4486"/>
              <a:gd name="T73" fmla="*/ 2046 h 2046"/>
              <a:gd name="T74" fmla="*/ 2544 w 4486"/>
              <a:gd name="T75" fmla="*/ 2039 h 2046"/>
              <a:gd name="T76" fmla="*/ 2595 w 4486"/>
              <a:gd name="T77" fmla="*/ 2026 h 2046"/>
              <a:gd name="T78" fmla="*/ 2650 w 4486"/>
              <a:gd name="T79" fmla="*/ 1999 h 2046"/>
              <a:gd name="T80" fmla="*/ 2705 w 4486"/>
              <a:gd name="T81" fmla="*/ 1962 h 2046"/>
              <a:gd name="T82" fmla="*/ 2730 w 4486"/>
              <a:gd name="T83" fmla="*/ 1940 h 2046"/>
              <a:gd name="T84" fmla="*/ 2793 w 4486"/>
              <a:gd name="T85" fmla="*/ 1876 h 2046"/>
              <a:gd name="T86" fmla="*/ 2886 w 4486"/>
              <a:gd name="T87" fmla="*/ 1764 h 2046"/>
              <a:gd name="T88" fmla="*/ 2999 w 4486"/>
              <a:gd name="T89" fmla="*/ 1604 h 2046"/>
              <a:gd name="T90" fmla="*/ 3110 w 4486"/>
              <a:gd name="T91" fmla="*/ 1420 h 2046"/>
              <a:gd name="T92" fmla="*/ 3191 w 4486"/>
              <a:gd name="T93" fmla="*/ 1247 h 2046"/>
              <a:gd name="T94" fmla="*/ 3304 w 4486"/>
              <a:gd name="T95" fmla="*/ 1041 h 2046"/>
              <a:gd name="T96" fmla="*/ 3441 w 4486"/>
              <a:gd name="T97" fmla="*/ 833 h 2046"/>
              <a:gd name="T98" fmla="*/ 3592 w 4486"/>
              <a:gd name="T99" fmla="*/ 626 h 2046"/>
              <a:gd name="T100" fmla="*/ 3750 w 4486"/>
              <a:gd name="T101" fmla="*/ 443 h 2046"/>
              <a:gd name="T102" fmla="*/ 3927 w 4486"/>
              <a:gd name="T103" fmla="*/ 276 h 2046"/>
              <a:gd name="T104" fmla="*/ 4075 w 4486"/>
              <a:gd name="T105" fmla="*/ 163 h 2046"/>
              <a:gd name="T106" fmla="*/ 4184 w 4486"/>
              <a:gd name="T107" fmla="*/ 92 h 2046"/>
              <a:gd name="T108" fmla="*/ 4260 w 4486"/>
              <a:gd name="T109" fmla="*/ 51 h 2046"/>
              <a:gd name="T110" fmla="*/ 4328 w 4486"/>
              <a:gd name="T111" fmla="*/ 26 h 2046"/>
              <a:gd name="T112" fmla="*/ 4486 w 4486"/>
              <a:gd name="T113" fmla="*/ 0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486" h="2046">
                <a:moveTo>
                  <a:pt x="4486" y="0"/>
                </a:moveTo>
                <a:lnTo>
                  <a:pt x="0" y="0"/>
                </a:lnTo>
                <a:lnTo>
                  <a:pt x="28" y="7"/>
                </a:lnTo>
                <a:lnTo>
                  <a:pt x="73" y="17"/>
                </a:lnTo>
                <a:lnTo>
                  <a:pt x="110" y="27"/>
                </a:lnTo>
                <a:lnTo>
                  <a:pt x="142" y="35"/>
                </a:lnTo>
                <a:lnTo>
                  <a:pt x="172" y="45"/>
                </a:lnTo>
                <a:lnTo>
                  <a:pt x="205" y="56"/>
                </a:lnTo>
                <a:lnTo>
                  <a:pt x="243" y="71"/>
                </a:lnTo>
                <a:lnTo>
                  <a:pt x="281" y="86"/>
                </a:lnTo>
                <a:lnTo>
                  <a:pt x="316" y="102"/>
                </a:lnTo>
                <a:lnTo>
                  <a:pt x="349" y="118"/>
                </a:lnTo>
                <a:lnTo>
                  <a:pt x="386" y="136"/>
                </a:lnTo>
                <a:lnTo>
                  <a:pt x="428" y="157"/>
                </a:lnTo>
                <a:lnTo>
                  <a:pt x="473" y="175"/>
                </a:lnTo>
                <a:lnTo>
                  <a:pt x="513" y="194"/>
                </a:lnTo>
                <a:lnTo>
                  <a:pt x="554" y="212"/>
                </a:lnTo>
                <a:lnTo>
                  <a:pt x="596" y="231"/>
                </a:lnTo>
                <a:lnTo>
                  <a:pt x="639" y="255"/>
                </a:lnTo>
                <a:lnTo>
                  <a:pt x="684" y="280"/>
                </a:lnTo>
                <a:lnTo>
                  <a:pt x="724" y="304"/>
                </a:lnTo>
                <a:lnTo>
                  <a:pt x="760" y="329"/>
                </a:lnTo>
                <a:lnTo>
                  <a:pt x="793" y="353"/>
                </a:lnTo>
                <a:lnTo>
                  <a:pt x="825" y="377"/>
                </a:lnTo>
                <a:lnTo>
                  <a:pt x="850" y="398"/>
                </a:lnTo>
                <a:lnTo>
                  <a:pt x="869" y="416"/>
                </a:lnTo>
                <a:lnTo>
                  <a:pt x="886" y="432"/>
                </a:lnTo>
                <a:lnTo>
                  <a:pt x="903" y="451"/>
                </a:lnTo>
                <a:lnTo>
                  <a:pt x="927" y="475"/>
                </a:lnTo>
                <a:lnTo>
                  <a:pt x="957" y="506"/>
                </a:lnTo>
                <a:lnTo>
                  <a:pt x="988" y="538"/>
                </a:lnTo>
                <a:lnTo>
                  <a:pt x="1022" y="574"/>
                </a:lnTo>
                <a:lnTo>
                  <a:pt x="1059" y="614"/>
                </a:lnTo>
                <a:lnTo>
                  <a:pt x="1097" y="659"/>
                </a:lnTo>
                <a:lnTo>
                  <a:pt x="1134" y="706"/>
                </a:lnTo>
                <a:lnTo>
                  <a:pt x="1168" y="749"/>
                </a:lnTo>
                <a:lnTo>
                  <a:pt x="1200" y="792"/>
                </a:lnTo>
                <a:lnTo>
                  <a:pt x="1234" y="839"/>
                </a:lnTo>
                <a:lnTo>
                  <a:pt x="1271" y="893"/>
                </a:lnTo>
                <a:lnTo>
                  <a:pt x="1306" y="947"/>
                </a:lnTo>
                <a:lnTo>
                  <a:pt x="1336" y="994"/>
                </a:lnTo>
                <a:lnTo>
                  <a:pt x="1336" y="994"/>
                </a:lnTo>
                <a:lnTo>
                  <a:pt x="1365" y="1043"/>
                </a:lnTo>
                <a:lnTo>
                  <a:pt x="1398" y="1099"/>
                </a:lnTo>
                <a:lnTo>
                  <a:pt x="1441" y="1167"/>
                </a:lnTo>
                <a:lnTo>
                  <a:pt x="1499" y="1258"/>
                </a:lnTo>
                <a:lnTo>
                  <a:pt x="1567" y="1365"/>
                </a:lnTo>
                <a:lnTo>
                  <a:pt x="1638" y="1472"/>
                </a:lnTo>
                <a:lnTo>
                  <a:pt x="1700" y="1565"/>
                </a:lnTo>
                <a:lnTo>
                  <a:pt x="1743" y="1630"/>
                </a:lnTo>
                <a:lnTo>
                  <a:pt x="1771" y="1669"/>
                </a:lnTo>
                <a:lnTo>
                  <a:pt x="1792" y="1699"/>
                </a:lnTo>
                <a:lnTo>
                  <a:pt x="1810" y="1723"/>
                </a:lnTo>
                <a:lnTo>
                  <a:pt x="1828" y="1745"/>
                </a:lnTo>
                <a:lnTo>
                  <a:pt x="1849" y="1769"/>
                </a:lnTo>
                <a:lnTo>
                  <a:pt x="1870" y="1792"/>
                </a:lnTo>
                <a:lnTo>
                  <a:pt x="1886" y="1810"/>
                </a:lnTo>
                <a:lnTo>
                  <a:pt x="1901" y="1827"/>
                </a:lnTo>
                <a:lnTo>
                  <a:pt x="1920" y="1843"/>
                </a:lnTo>
                <a:lnTo>
                  <a:pt x="1947" y="1863"/>
                </a:lnTo>
                <a:lnTo>
                  <a:pt x="1981" y="1887"/>
                </a:lnTo>
                <a:lnTo>
                  <a:pt x="2021" y="1911"/>
                </a:lnTo>
                <a:lnTo>
                  <a:pt x="2065" y="1935"/>
                </a:lnTo>
                <a:lnTo>
                  <a:pt x="2111" y="1958"/>
                </a:lnTo>
                <a:lnTo>
                  <a:pt x="2159" y="1978"/>
                </a:lnTo>
                <a:lnTo>
                  <a:pt x="2203" y="1995"/>
                </a:lnTo>
                <a:lnTo>
                  <a:pt x="2244" y="2007"/>
                </a:lnTo>
                <a:lnTo>
                  <a:pt x="2283" y="2017"/>
                </a:lnTo>
                <a:lnTo>
                  <a:pt x="2320" y="2024"/>
                </a:lnTo>
                <a:lnTo>
                  <a:pt x="2359" y="2032"/>
                </a:lnTo>
                <a:lnTo>
                  <a:pt x="2396" y="2038"/>
                </a:lnTo>
                <a:lnTo>
                  <a:pt x="2426" y="2043"/>
                </a:lnTo>
                <a:lnTo>
                  <a:pt x="2455" y="2046"/>
                </a:lnTo>
                <a:lnTo>
                  <a:pt x="2483" y="2046"/>
                </a:lnTo>
                <a:lnTo>
                  <a:pt x="2514" y="2044"/>
                </a:lnTo>
                <a:lnTo>
                  <a:pt x="2544" y="2039"/>
                </a:lnTo>
                <a:lnTo>
                  <a:pt x="2571" y="2034"/>
                </a:lnTo>
                <a:lnTo>
                  <a:pt x="2595" y="2026"/>
                </a:lnTo>
                <a:lnTo>
                  <a:pt x="2620" y="2014"/>
                </a:lnTo>
                <a:lnTo>
                  <a:pt x="2650" y="1999"/>
                </a:lnTo>
                <a:lnTo>
                  <a:pt x="2679" y="1981"/>
                </a:lnTo>
                <a:lnTo>
                  <a:pt x="2705" y="1962"/>
                </a:lnTo>
                <a:lnTo>
                  <a:pt x="2705" y="1962"/>
                </a:lnTo>
                <a:lnTo>
                  <a:pt x="2730" y="1940"/>
                </a:lnTo>
                <a:lnTo>
                  <a:pt x="2759" y="1913"/>
                </a:lnTo>
                <a:lnTo>
                  <a:pt x="2793" y="1876"/>
                </a:lnTo>
                <a:lnTo>
                  <a:pt x="2836" y="1827"/>
                </a:lnTo>
                <a:lnTo>
                  <a:pt x="2886" y="1764"/>
                </a:lnTo>
                <a:lnTo>
                  <a:pt x="2941" y="1689"/>
                </a:lnTo>
                <a:lnTo>
                  <a:pt x="2999" y="1604"/>
                </a:lnTo>
                <a:lnTo>
                  <a:pt x="3058" y="1511"/>
                </a:lnTo>
                <a:lnTo>
                  <a:pt x="3110" y="1420"/>
                </a:lnTo>
                <a:lnTo>
                  <a:pt x="3152" y="1334"/>
                </a:lnTo>
                <a:lnTo>
                  <a:pt x="3191" y="1247"/>
                </a:lnTo>
                <a:lnTo>
                  <a:pt x="3239" y="1151"/>
                </a:lnTo>
                <a:lnTo>
                  <a:pt x="3304" y="1041"/>
                </a:lnTo>
                <a:lnTo>
                  <a:pt x="3369" y="938"/>
                </a:lnTo>
                <a:lnTo>
                  <a:pt x="3441" y="833"/>
                </a:lnTo>
                <a:lnTo>
                  <a:pt x="3515" y="729"/>
                </a:lnTo>
                <a:lnTo>
                  <a:pt x="3592" y="626"/>
                </a:lnTo>
                <a:lnTo>
                  <a:pt x="3671" y="530"/>
                </a:lnTo>
                <a:lnTo>
                  <a:pt x="3750" y="443"/>
                </a:lnTo>
                <a:lnTo>
                  <a:pt x="3841" y="352"/>
                </a:lnTo>
                <a:lnTo>
                  <a:pt x="3927" y="276"/>
                </a:lnTo>
                <a:lnTo>
                  <a:pt x="4005" y="214"/>
                </a:lnTo>
                <a:lnTo>
                  <a:pt x="4075" y="163"/>
                </a:lnTo>
                <a:lnTo>
                  <a:pt x="4135" y="124"/>
                </a:lnTo>
                <a:lnTo>
                  <a:pt x="4184" y="92"/>
                </a:lnTo>
                <a:lnTo>
                  <a:pt x="4225" y="69"/>
                </a:lnTo>
                <a:lnTo>
                  <a:pt x="4260" y="51"/>
                </a:lnTo>
                <a:lnTo>
                  <a:pt x="4293" y="37"/>
                </a:lnTo>
                <a:lnTo>
                  <a:pt x="4328" y="26"/>
                </a:lnTo>
                <a:lnTo>
                  <a:pt x="4361" y="17"/>
                </a:lnTo>
                <a:lnTo>
                  <a:pt x="4486" y="0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60" name="Freeform 8"/>
          <p:cNvSpPr>
            <a:spLocks/>
          </p:cNvSpPr>
          <p:nvPr/>
        </p:nvSpPr>
        <p:spPr bwMode="auto">
          <a:xfrm flipH="1">
            <a:off x="555626" y="2173289"/>
            <a:ext cx="2373313" cy="993775"/>
          </a:xfrm>
          <a:custGeom>
            <a:avLst/>
            <a:gdLst>
              <a:gd name="T0" fmla="*/ 4361 w 4486"/>
              <a:gd name="T1" fmla="*/ 17 h 2046"/>
              <a:gd name="T2" fmla="*/ 4293 w 4486"/>
              <a:gd name="T3" fmla="*/ 37 h 2046"/>
              <a:gd name="T4" fmla="*/ 4225 w 4486"/>
              <a:gd name="T5" fmla="*/ 69 h 2046"/>
              <a:gd name="T6" fmla="*/ 4135 w 4486"/>
              <a:gd name="T7" fmla="*/ 124 h 2046"/>
              <a:gd name="T8" fmla="*/ 4005 w 4486"/>
              <a:gd name="T9" fmla="*/ 214 h 2046"/>
              <a:gd name="T10" fmla="*/ 3841 w 4486"/>
              <a:gd name="T11" fmla="*/ 352 h 2046"/>
              <a:gd name="T12" fmla="*/ 3671 w 4486"/>
              <a:gd name="T13" fmla="*/ 530 h 2046"/>
              <a:gd name="T14" fmla="*/ 3515 w 4486"/>
              <a:gd name="T15" fmla="*/ 729 h 2046"/>
              <a:gd name="T16" fmla="*/ 3369 w 4486"/>
              <a:gd name="T17" fmla="*/ 938 h 2046"/>
              <a:gd name="T18" fmla="*/ 3239 w 4486"/>
              <a:gd name="T19" fmla="*/ 1151 h 2046"/>
              <a:gd name="T20" fmla="*/ 3152 w 4486"/>
              <a:gd name="T21" fmla="*/ 1334 h 2046"/>
              <a:gd name="T22" fmla="*/ 3058 w 4486"/>
              <a:gd name="T23" fmla="*/ 1511 h 2046"/>
              <a:gd name="T24" fmla="*/ 2941 w 4486"/>
              <a:gd name="T25" fmla="*/ 1689 h 2046"/>
              <a:gd name="T26" fmla="*/ 2836 w 4486"/>
              <a:gd name="T27" fmla="*/ 1827 h 2046"/>
              <a:gd name="T28" fmla="*/ 2759 w 4486"/>
              <a:gd name="T29" fmla="*/ 1913 h 2046"/>
              <a:gd name="T30" fmla="*/ 2705 w 4486"/>
              <a:gd name="T31" fmla="*/ 1962 h 2046"/>
              <a:gd name="T32" fmla="*/ 2650 w 4486"/>
              <a:gd name="T33" fmla="*/ 1999 h 2046"/>
              <a:gd name="T34" fmla="*/ 2595 w 4486"/>
              <a:gd name="T35" fmla="*/ 2026 h 2046"/>
              <a:gd name="T36" fmla="*/ 2544 w 4486"/>
              <a:gd name="T37" fmla="*/ 2039 h 2046"/>
              <a:gd name="T38" fmla="*/ 2483 w 4486"/>
              <a:gd name="T39" fmla="*/ 2046 h 2046"/>
              <a:gd name="T40" fmla="*/ 2426 w 4486"/>
              <a:gd name="T41" fmla="*/ 2043 h 2046"/>
              <a:gd name="T42" fmla="*/ 2359 w 4486"/>
              <a:gd name="T43" fmla="*/ 2032 h 2046"/>
              <a:gd name="T44" fmla="*/ 2283 w 4486"/>
              <a:gd name="T45" fmla="*/ 2017 h 2046"/>
              <a:gd name="T46" fmla="*/ 2203 w 4486"/>
              <a:gd name="T47" fmla="*/ 1995 h 2046"/>
              <a:gd name="T48" fmla="*/ 2111 w 4486"/>
              <a:gd name="T49" fmla="*/ 1958 h 2046"/>
              <a:gd name="T50" fmla="*/ 2021 w 4486"/>
              <a:gd name="T51" fmla="*/ 1911 h 2046"/>
              <a:gd name="T52" fmla="*/ 1947 w 4486"/>
              <a:gd name="T53" fmla="*/ 1863 h 2046"/>
              <a:gd name="T54" fmla="*/ 1901 w 4486"/>
              <a:gd name="T55" fmla="*/ 1827 h 2046"/>
              <a:gd name="T56" fmla="*/ 1870 w 4486"/>
              <a:gd name="T57" fmla="*/ 1792 h 2046"/>
              <a:gd name="T58" fmla="*/ 1828 w 4486"/>
              <a:gd name="T59" fmla="*/ 1745 h 2046"/>
              <a:gd name="T60" fmla="*/ 1792 w 4486"/>
              <a:gd name="T61" fmla="*/ 1699 h 2046"/>
              <a:gd name="T62" fmla="*/ 1743 w 4486"/>
              <a:gd name="T63" fmla="*/ 1630 h 2046"/>
              <a:gd name="T64" fmla="*/ 1638 w 4486"/>
              <a:gd name="T65" fmla="*/ 1472 h 2046"/>
              <a:gd name="T66" fmla="*/ 1499 w 4486"/>
              <a:gd name="T67" fmla="*/ 1258 h 2046"/>
              <a:gd name="T68" fmla="*/ 1398 w 4486"/>
              <a:gd name="T69" fmla="*/ 1099 h 2046"/>
              <a:gd name="T70" fmla="*/ 1336 w 4486"/>
              <a:gd name="T71" fmla="*/ 994 h 2046"/>
              <a:gd name="T72" fmla="*/ 1271 w 4486"/>
              <a:gd name="T73" fmla="*/ 893 h 2046"/>
              <a:gd name="T74" fmla="*/ 1200 w 4486"/>
              <a:gd name="T75" fmla="*/ 792 h 2046"/>
              <a:gd name="T76" fmla="*/ 1134 w 4486"/>
              <a:gd name="T77" fmla="*/ 706 h 2046"/>
              <a:gd name="T78" fmla="*/ 1059 w 4486"/>
              <a:gd name="T79" fmla="*/ 614 h 2046"/>
              <a:gd name="T80" fmla="*/ 988 w 4486"/>
              <a:gd name="T81" fmla="*/ 538 h 2046"/>
              <a:gd name="T82" fmla="*/ 927 w 4486"/>
              <a:gd name="T83" fmla="*/ 475 h 2046"/>
              <a:gd name="T84" fmla="*/ 886 w 4486"/>
              <a:gd name="T85" fmla="*/ 432 h 2046"/>
              <a:gd name="T86" fmla="*/ 850 w 4486"/>
              <a:gd name="T87" fmla="*/ 398 h 2046"/>
              <a:gd name="T88" fmla="*/ 793 w 4486"/>
              <a:gd name="T89" fmla="*/ 353 h 2046"/>
              <a:gd name="T90" fmla="*/ 724 w 4486"/>
              <a:gd name="T91" fmla="*/ 304 h 2046"/>
              <a:gd name="T92" fmla="*/ 639 w 4486"/>
              <a:gd name="T93" fmla="*/ 255 h 2046"/>
              <a:gd name="T94" fmla="*/ 554 w 4486"/>
              <a:gd name="T95" fmla="*/ 212 h 2046"/>
              <a:gd name="T96" fmla="*/ 473 w 4486"/>
              <a:gd name="T97" fmla="*/ 175 h 2046"/>
              <a:gd name="T98" fmla="*/ 386 w 4486"/>
              <a:gd name="T99" fmla="*/ 136 h 2046"/>
              <a:gd name="T100" fmla="*/ 316 w 4486"/>
              <a:gd name="T101" fmla="*/ 102 h 2046"/>
              <a:gd name="T102" fmla="*/ 243 w 4486"/>
              <a:gd name="T103" fmla="*/ 71 h 2046"/>
              <a:gd name="T104" fmla="*/ 172 w 4486"/>
              <a:gd name="T105" fmla="*/ 45 h 2046"/>
              <a:gd name="T106" fmla="*/ 110 w 4486"/>
              <a:gd name="T107" fmla="*/ 27 h 2046"/>
              <a:gd name="T108" fmla="*/ 28 w 4486"/>
              <a:gd name="T109" fmla="*/ 7 h 2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486" h="2046">
                <a:moveTo>
                  <a:pt x="4486" y="0"/>
                </a:moveTo>
                <a:lnTo>
                  <a:pt x="4361" y="17"/>
                </a:lnTo>
                <a:lnTo>
                  <a:pt x="4328" y="26"/>
                </a:lnTo>
                <a:lnTo>
                  <a:pt x="4293" y="37"/>
                </a:lnTo>
                <a:lnTo>
                  <a:pt x="4260" y="51"/>
                </a:lnTo>
                <a:lnTo>
                  <a:pt x="4225" y="69"/>
                </a:lnTo>
                <a:lnTo>
                  <a:pt x="4184" y="92"/>
                </a:lnTo>
                <a:lnTo>
                  <a:pt x="4135" y="124"/>
                </a:lnTo>
                <a:lnTo>
                  <a:pt x="4075" y="163"/>
                </a:lnTo>
                <a:lnTo>
                  <a:pt x="4005" y="214"/>
                </a:lnTo>
                <a:lnTo>
                  <a:pt x="3927" y="276"/>
                </a:lnTo>
                <a:lnTo>
                  <a:pt x="3841" y="352"/>
                </a:lnTo>
                <a:lnTo>
                  <a:pt x="3750" y="443"/>
                </a:lnTo>
                <a:lnTo>
                  <a:pt x="3671" y="530"/>
                </a:lnTo>
                <a:lnTo>
                  <a:pt x="3592" y="626"/>
                </a:lnTo>
                <a:lnTo>
                  <a:pt x="3515" y="729"/>
                </a:lnTo>
                <a:lnTo>
                  <a:pt x="3441" y="833"/>
                </a:lnTo>
                <a:lnTo>
                  <a:pt x="3369" y="938"/>
                </a:lnTo>
                <a:lnTo>
                  <a:pt x="3304" y="1041"/>
                </a:lnTo>
                <a:lnTo>
                  <a:pt x="3239" y="1151"/>
                </a:lnTo>
                <a:lnTo>
                  <a:pt x="3191" y="1247"/>
                </a:lnTo>
                <a:lnTo>
                  <a:pt x="3152" y="1334"/>
                </a:lnTo>
                <a:lnTo>
                  <a:pt x="3110" y="1420"/>
                </a:lnTo>
                <a:lnTo>
                  <a:pt x="3058" y="1511"/>
                </a:lnTo>
                <a:lnTo>
                  <a:pt x="2999" y="1604"/>
                </a:lnTo>
                <a:lnTo>
                  <a:pt x="2941" y="1689"/>
                </a:lnTo>
                <a:lnTo>
                  <a:pt x="2886" y="1764"/>
                </a:lnTo>
                <a:lnTo>
                  <a:pt x="2836" y="1827"/>
                </a:lnTo>
                <a:lnTo>
                  <a:pt x="2793" y="1876"/>
                </a:lnTo>
                <a:lnTo>
                  <a:pt x="2759" y="1913"/>
                </a:lnTo>
                <a:lnTo>
                  <a:pt x="2730" y="1940"/>
                </a:lnTo>
                <a:lnTo>
                  <a:pt x="2705" y="1962"/>
                </a:lnTo>
                <a:lnTo>
                  <a:pt x="2679" y="1981"/>
                </a:lnTo>
                <a:lnTo>
                  <a:pt x="2650" y="1999"/>
                </a:lnTo>
                <a:lnTo>
                  <a:pt x="2620" y="2014"/>
                </a:lnTo>
                <a:lnTo>
                  <a:pt x="2595" y="2026"/>
                </a:lnTo>
                <a:lnTo>
                  <a:pt x="2571" y="2034"/>
                </a:lnTo>
                <a:lnTo>
                  <a:pt x="2544" y="2039"/>
                </a:lnTo>
                <a:lnTo>
                  <a:pt x="2514" y="2044"/>
                </a:lnTo>
                <a:lnTo>
                  <a:pt x="2483" y="2046"/>
                </a:lnTo>
                <a:lnTo>
                  <a:pt x="2455" y="2046"/>
                </a:lnTo>
                <a:lnTo>
                  <a:pt x="2426" y="2043"/>
                </a:lnTo>
                <a:lnTo>
                  <a:pt x="2396" y="2038"/>
                </a:lnTo>
                <a:lnTo>
                  <a:pt x="2359" y="2032"/>
                </a:lnTo>
                <a:lnTo>
                  <a:pt x="2320" y="2024"/>
                </a:lnTo>
                <a:lnTo>
                  <a:pt x="2283" y="2017"/>
                </a:lnTo>
                <a:lnTo>
                  <a:pt x="2244" y="2007"/>
                </a:lnTo>
                <a:lnTo>
                  <a:pt x="2203" y="1995"/>
                </a:lnTo>
                <a:lnTo>
                  <a:pt x="2159" y="1978"/>
                </a:lnTo>
                <a:lnTo>
                  <a:pt x="2111" y="1958"/>
                </a:lnTo>
                <a:lnTo>
                  <a:pt x="2065" y="1935"/>
                </a:lnTo>
                <a:lnTo>
                  <a:pt x="2021" y="1911"/>
                </a:lnTo>
                <a:lnTo>
                  <a:pt x="1981" y="1887"/>
                </a:lnTo>
                <a:lnTo>
                  <a:pt x="1947" y="1863"/>
                </a:lnTo>
                <a:lnTo>
                  <a:pt x="1920" y="1843"/>
                </a:lnTo>
                <a:lnTo>
                  <a:pt x="1901" y="1827"/>
                </a:lnTo>
                <a:lnTo>
                  <a:pt x="1886" y="1810"/>
                </a:lnTo>
                <a:lnTo>
                  <a:pt x="1870" y="1792"/>
                </a:lnTo>
                <a:lnTo>
                  <a:pt x="1849" y="1769"/>
                </a:lnTo>
                <a:lnTo>
                  <a:pt x="1828" y="1745"/>
                </a:lnTo>
                <a:lnTo>
                  <a:pt x="1810" y="1723"/>
                </a:lnTo>
                <a:lnTo>
                  <a:pt x="1792" y="1699"/>
                </a:lnTo>
                <a:lnTo>
                  <a:pt x="1771" y="1669"/>
                </a:lnTo>
                <a:lnTo>
                  <a:pt x="1743" y="1630"/>
                </a:lnTo>
                <a:lnTo>
                  <a:pt x="1700" y="1565"/>
                </a:lnTo>
                <a:lnTo>
                  <a:pt x="1638" y="1472"/>
                </a:lnTo>
                <a:lnTo>
                  <a:pt x="1567" y="1365"/>
                </a:lnTo>
                <a:lnTo>
                  <a:pt x="1499" y="1258"/>
                </a:lnTo>
                <a:lnTo>
                  <a:pt x="1441" y="1167"/>
                </a:lnTo>
                <a:lnTo>
                  <a:pt x="1398" y="1099"/>
                </a:lnTo>
                <a:lnTo>
                  <a:pt x="1365" y="1043"/>
                </a:lnTo>
                <a:lnTo>
                  <a:pt x="1336" y="994"/>
                </a:lnTo>
                <a:lnTo>
                  <a:pt x="1306" y="947"/>
                </a:lnTo>
                <a:lnTo>
                  <a:pt x="1271" y="893"/>
                </a:lnTo>
                <a:lnTo>
                  <a:pt x="1234" y="839"/>
                </a:lnTo>
                <a:lnTo>
                  <a:pt x="1200" y="792"/>
                </a:lnTo>
                <a:lnTo>
                  <a:pt x="1168" y="749"/>
                </a:lnTo>
                <a:lnTo>
                  <a:pt x="1134" y="706"/>
                </a:lnTo>
                <a:lnTo>
                  <a:pt x="1097" y="659"/>
                </a:lnTo>
                <a:lnTo>
                  <a:pt x="1059" y="614"/>
                </a:lnTo>
                <a:lnTo>
                  <a:pt x="1022" y="574"/>
                </a:lnTo>
                <a:lnTo>
                  <a:pt x="988" y="538"/>
                </a:lnTo>
                <a:lnTo>
                  <a:pt x="957" y="506"/>
                </a:lnTo>
                <a:lnTo>
                  <a:pt x="927" y="475"/>
                </a:lnTo>
                <a:lnTo>
                  <a:pt x="903" y="451"/>
                </a:lnTo>
                <a:lnTo>
                  <a:pt x="886" y="432"/>
                </a:lnTo>
                <a:lnTo>
                  <a:pt x="869" y="416"/>
                </a:lnTo>
                <a:lnTo>
                  <a:pt x="850" y="398"/>
                </a:lnTo>
                <a:lnTo>
                  <a:pt x="825" y="377"/>
                </a:lnTo>
                <a:lnTo>
                  <a:pt x="793" y="353"/>
                </a:lnTo>
                <a:lnTo>
                  <a:pt x="760" y="329"/>
                </a:lnTo>
                <a:lnTo>
                  <a:pt x="724" y="304"/>
                </a:lnTo>
                <a:lnTo>
                  <a:pt x="684" y="280"/>
                </a:lnTo>
                <a:lnTo>
                  <a:pt x="639" y="255"/>
                </a:lnTo>
                <a:lnTo>
                  <a:pt x="596" y="231"/>
                </a:lnTo>
                <a:lnTo>
                  <a:pt x="554" y="212"/>
                </a:lnTo>
                <a:lnTo>
                  <a:pt x="513" y="194"/>
                </a:lnTo>
                <a:lnTo>
                  <a:pt x="473" y="175"/>
                </a:lnTo>
                <a:lnTo>
                  <a:pt x="428" y="157"/>
                </a:lnTo>
                <a:lnTo>
                  <a:pt x="386" y="136"/>
                </a:lnTo>
                <a:lnTo>
                  <a:pt x="349" y="118"/>
                </a:lnTo>
                <a:lnTo>
                  <a:pt x="316" y="102"/>
                </a:lnTo>
                <a:lnTo>
                  <a:pt x="281" y="86"/>
                </a:lnTo>
                <a:lnTo>
                  <a:pt x="243" y="71"/>
                </a:lnTo>
                <a:lnTo>
                  <a:pt x="205" y="56"/>
                </a:lnTo>
                <a:lnTo>
                  <a:pt x="172" y="45"/>
                </a:lnTo>
                <a:lnTo>
                  <a:pt x="142" y="35"/>
                </a:lnTo>
                <a:lnTo>
                  <a:pt x="110" y="27"/>
                </a:lnTo>
                <a:lnTo>
                  <a:pt x="73" y="17"/>
                </a:lnTo>
                <a:lnTo>
                  <a:pt x="28" y="7"/>
                </a:lnTo>
                <a:lnTo>
                  <a:pt x="0" y="0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61" name="Rectangle 9"/>
          <p:cNvSpPr>
            <a:spLocks noChangeArrowheads="1"/>
          </p:cNvSpPr>
          <p:nvPr/>
        </p:nvSpPr>
        <p:spPr bwMode="auto">
          <a:xfrm flipH="1">
            <a:off x="7871436" y="1191602"/>
            <a:ext cx="11285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Continental</a:t>
            </a:r>
          </a:p>
          <a:p>
            <a:pPr algn="ctr"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Evaporites</a:t>
            </a:r>
          </a:p>
        </p:txBody>
      </p:sp>
      <p:sp>
        <p:nvSpPr>
          <p:cNvPr id="1636362" name="Freeform 10"/>
          <p:cNvSpPr>
            <a:spLocks/>
          </p:cNvSpPr>
          <p:nvPr/>
        </p:nvSpPr>
        <p:spPr bwMode="auto">
          <a:xfrm flipH="1">
            <a:off x="539750" y="1685926"/>
            <a:ext cx="8675688" cy="11113"/>
          </a:xfrm>
          <a:custGeom>
            <a:avLst/>
            <a:gdLst>
              <a:gd name="T0" fmla="*/ 5465 w 5465"/>
              <a:gd name="T1" fmla="*/ 0 h 7"/>
              <a:gd name="T2" fmla="*/ 0 w 5465"/>
              <a:gd name="T3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465" h="7">
                <a:moveTo>
                  <a:pt x="5465" y="0"/>
                </a:moveTo>
                <a:lnTo>
                  <a:pt x="0" y="7"/>
                </a:lnTo>
              </a:path>
            </a:pathLst>
          </a:custGeom>
          <a:solidFill>
            <a:srgbClr val="FFFFFF"/>
          </a:solidFill>
          <a:ln w="19050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63" name="Rectangle 11"/>
          <p:cNvSpPr>
            <a:spLocks noChangeArrowheads="1"/>
          </p:cNvSpPr>
          <p:nvPr/>
        </p:nvSpPr>
        <p:spPr bwMode="auto">
          <a:xfrm flipH="1">
            <a:off x="4697413" y="1308140"/>
            <a:ext cx="19396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Platform Evaporites</a:t>
            </a:r>
          </a:p>
        </p:txBody>
      </p:sp>
      <p:sp>
        <p:nvSpPr>
          <p:cNvPr id="1636364" name="Rectangle 12"/>
          <p:cNvSpPr>
            <a:spLocks noChangeArrowheads="1"/>
          </p:cNvSpPr>
          <p:nvPr/>
        </p:nvSpPr>
        <p:spPr bwMode="auto">
          <a:xfrm flipH="1">
            <a:off x="569508" y="1308140"/>
            <a:ext cx="23820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Basin-Center Evaporites</a:t>
            </a:r>
          </a:p>
        </p:txBody>
      </p:sp>
      <p:sp>
        <p:nvSpPr>
          <p:cNvPr id="1636365" name="Freeform 13"/>
          <p:cNvSpPr>
            <a:spLocks/>
          </p:cNvSpPr>
          <p:nvPr/>
        </p:nvSpPr>
        <p:spPr bwMode="auto">
          <a:xfrm flipH="1">
            <a:off x="3027363" y="2182813"/>
            <a:ext cx="3303588" cy="88900"/>
          </a:xfrm>
          <a:custGeom>
            <a:avLst/>
            <a:gdLst>
              <a:gd name="T0" fmla="*/ 41 w 6242"/>
              <a:gd name="T1" fmla="*/ 6 h 182"/>
              <a:gd name="T2" fmla="*/ 121 w 6242"/>
              <a:gd name="T3" fmla="*/ 18 h 182"/>
              <a:gd name="T4" fmla="*/ 169 w 6242"/>
              <a:gd name="T5" fmla="*/ 26 h 182"/>
              <a:gd name="T6" fmla="*/ 232 w 6242"/>
              <a:gd name="T7" fmla="*/ 38 h 182"/>
              <a:gd name="T8" fmla="*/ 342 w 6242"/>
              <a:gd name="T9" fmla="*/ 63 h 182"/>
              <a:gd name="T10" fmla="*/ 476 w 6242"/>
              <a:gd name="T11" fmla="*/ 96 h 182"/>
              <a:gd name="T12" fmla="*/ 596 w 6242"/>
              <a:gd name="T13" fmla="*/ 124 h 182"/>
              <a:gd name="T14" fmla="*/ 680 w 6242"/>
              <a:gd name="T15" fmla="*/ 144 h 182"/>
              <a:gd name="T16" fmla="*/ 780 w 6242"/>
              <a:gd name="T17" fmla="*/ 160 h 182"/>
              <a:gd name="T18" fmla="*/ 896 w 6242"/>
              <a:gd name="T19" fmla="*/ 172 h 182"/>
              <a:gd name="T20" fmla="*/ 1024 w 6242"/>
              <a:gd name="T21" fmla="*/ 179 h 182"/>
              <a:gd name="T22" fmla="*/ 1205 w 6242"/>
              <a:gd name="T23" fmla="*/ 182 h 182"/>
              <a:gd name="T24" fmla="*/ 1424 w 6242"/>
              <a:gd name="T25" fmla="*/ 178 h 182"/>
              <a:gd name="T26" fmla="*/ 1694 w 6242"/>
              <a:gd name="T27" fmla="*/ 169 h 182"/>
              <a:gd name="T28" fmla="*/ 1935 w 6242"/>
              <a:gd name="T29" fmla="*/ 155 h 182"/>
              <a:gd name="T30" fmla="*/ 2174 w 6242"/>
              <a:gd name="T31" fmla="*/ 138 h 182"/>
              <a:gd name="T32" fmla="*/ 2438 w 6242"/>
              <a:gd name="T33" fmla="*/ 124 h 182"/>
              <a:gd name="T34" fmla="*/ 2693 w 6242"/>
              <a:gd name="T35" fmla="*/ 114 h 182"/>
              <a:gd name="T36" fmla="*/ 2919 w 6242"/>
              <a:gd name="T37" fmla="*/ 109 h 182"/>
              <a:gd name="T38" fmla="*/ 3168 w 6242"/>
              <a:gd name="T39" fmla="*/ 107 h 182"/>
              <a:gd name="T40" fmla="*/ 3297 w 6242"/>
              <a:gd name="T41" fmla="*/ 107 h 182"/>
              <a:gd name="T42" fmla="*/ 3521 w 6242"/>
              <a:gd name="T43" fmla="*/ 110 h 182"/>
              <a:gd name="T44" fmla="*/ 3738 w 6242"/>
              <a:gd name="T45" fmla="*/ 114 h 182"/>
              <a:gd name="T46" fmla="*/ 3984 w 6242"/>
              <a:gd name="T47" fmla="*/ 116 h 182"/>
              <a:gd name="T48" fmla="*/ 4209 w 6242"/>
              <a:gd name="T49" fmla="*/ 114 h 182"/>
              <a:gd name="T50" fmla="*/ 4405 w 6242"/>
              <a:gd name="T51" fmla="*/ 114 h 182"/>
              <a:gd name="T52" fmla="*/ 4574 w 6242"/>
              <a:gd name="T53" fmla="*/ 118 h 182"/>
              <a:gd name="T54" fmla="*/ 4691 w 6242"/>
              <a:gd name="T55" fmla="*/ 126 h 182"/>
              <a:gd name="T56" fmla="*/ 4827 w 6242"/>
              <a:gd name="T57" fmla="*/ 136 h 182"/>
              <a:gd name="T58" fmla="*/ 5007 w 6242"/>
              <a:gd name="T59" fmla="*/ 150 h 182"/>
              <a:gd name="T60" fmla="*/ 5193 w 6242"/>
              <a:gd name="T61" fmla="*/ 163 h 182"/>
              <a:gd name="T62" fmla="*/ 5386 w 6242"/>
              <a:gd name="T63" fmla="*/ 162 h 182"/>
              <a:gd name="T64" fmla="*/ 5545 w 6242"/>
              <a:gd name="T65" fmla="*/ 151 h 182"/>
              <a:gd name="T66" fmla="*/ 5696 w 6242"/>
              <a:gd name="T67" fmla="*/ 131 h 182"/>
              <a:gd name="T68" fmla="*/ 5828 w 6242"/>
              <a:gd name="T69" fmla="*/ 106 h 182"/>
              <a:gd name="T70" fmla="*/ 5934 w 6242"/>
              <a:gd name="T71" fmla="*/ 80 h 182"/>
              <a:gd name="T72" fmla="*/ 6038 w 6242"/>
              <a:gd name="T73" fmla="*/ 53 h 182"/>
              <a:gd name="T74" fmla="*/ 6120 w 6242"/>
              <a:gd name="T75" fmla="*/ 31 h 182"/>
              <a:gd name="T76" fmla="*/ 6191 w 6242"/>
              <a:gd name="T77" fmla="*/ 13 h 182"/>
              <a:gd name="T78" fmla="*/ 6242 w 6242"/>
              <a:gd name="T79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242" h="182">
                <a:moveTo>
                  <a:pt x="0" y="0"/>
                </a:moveTo>
                <a:lnTo>
                  <a:pt x="41" y="6"/>
                </a:lnTo>
                <a:lnTo>
                  <a:pt x="88" y="13"/>
                </a:lnTo>
                <a:lnTo>
                  <a:pt x="121" y="18"/>
                </a:lnTo>
                <a:lnTo>
                  <a:pt x="147" y="21"/>
                </a:lnTo>
                <a:lnTo>
                  <a:pt x="169" y="26"/>
                </a:lnTo>
                <a:lnTo>
                  <a:pt x="196" y="30"/>
                </a:lnTo>
                <a:lnTo>
                  <a:pt x="232" y="38"/>
                </a:lnTo>
                <a:lnTo>
                  <a:pt x="281" y="49"/>
                </a:lnTo>
                <a:lnTo>
                  <a:pt x="342" y="63"/>
                </a:lnTo>
                <a:lnTo>
                  <a:pt x="408" y="80"/>
                </a:lnTo>
                <a:lnTo>
                  <a:pt x="476" y="96"/>
                </a:lnTo>
                <a:lnTo>
                  <a:pt x="541" y="112"/>
                </a:lnTo>
                <a:lnTo>
                  <a:pt x="596" y="124"/>
                </a:lnTo>
                <a:lnTo>
                  <a:pt x="639" y="135"/>
                </a:lnTo>
                <a:lnTo>
                  <a:pt x="680" y="144"/>
                </a:lnTo>
                <a:lnTo>
                  <a:pt x="724" y="152"/>
                </a:lnTo>
                <a:lnTo>
                  <a:pt x="780" y="160"/>
                </a:lnTo>
                <a:lnTo>
                  <a:pt x="840" y="168"/>
                </a:lnTo>
                <a:lnTo>
                  <a:pt x="896" y="172"/>
                </a:lnTo>
                <a:lnTo>
                  <a:pt x="955" y="177"/>
                </a:lnTo>
                <a:lnTo>
                  <a:pt x="1024" y="179"/>
                </a:lnTo>
                <a:lnTo>
                  <a:pt x="1108" y="181"/>
                </a:lnTo>
                <a:lnTo>
                  <a:pt x="1205" y="182"/>
                </a:lnTo>
                <a:lnTo>
                  <a:pt x="1310" y="181"/>
                </a:lnTo>
                <a:lnTo>
                  <a:pt x="1424" y="178"/>
                </a:lnTo>
                <a:lnTo>
                  <a:pt x="1551" y="174"/>
                </a:lnTo>
                <a:lnTo>
                  <a:pt x="1694" y="169"/>
                </a:lnTo>
                <a:lnTo>
                  <a:pt x="1817" y="162"/>
                </a:lnTo>
                <a:lnTo>
                  <a:pt x="1935" y="155"/>
                </a:lnTo>
                <a:lnTo>
                  <a:pt x="2053" y="147"/>
                </a:lnTo>
                <a:lnTo>
                  <a:pt x="2174" y="138"/>
                </a:lnTo>
                <a:lnTo>
                  <a:pt x="2302" y="130"/>
                </a:lnTo>
                <a:lnTo>
                  <a:pt x="2438" y="124"/>
                </a:lnTo>
                <a:lnTo>
                  <a:pt x="2573" y="118"/>
                </a:lnTo>
                <a:lnTo>
                  <a:pt x="2693" y="114"/>
                </a:lnTo>
                <a:lnTo>
                  <a:pt x="2807" y="112"/>
                </a:lnTo>
                <a:lnTo>
                  <a:pt x="2919" y="109"/>
                </a:lnTo>
                <a:lnTo>
                  <a:pt x="3038" y="108"/>
                </a:lnTo>
                <a:lnTo>
                  <a:pt x="3168" y="107"/>
                </a:lnTo>
                <a:lnTo>
                  <a:pt x="3297" y="107"/>
                </a:lnTo>
                <a:lnTo>
                  <a:pt x="3297" y="107"/>
                </a:lnTo>
                <a:lnTo>
                  <a:pt x="3413" y="108"/>
                </a:lnTo>
                <a:lnTo>
                  <a:pt x="3521" y="110"/>
                </a:lnTo>
                <a:lnTo>
                  <a:pt x="3627" y="113"/>
                </a:lnTo>
                <a:lnTo>
                  <a:pt x="3738" y="114"/>
                </a:lnTo>
                <a:lnTo>
                  <a:pt x="3859" y="115"/>
                </a:lnTo>
                <a:lnTo>
                  <a:pt x="3984" y="116"/>
                </a:lnTo>
                <a:lnTo>
                  <a:pt x="4101" y="115"/>
                </a:lnTo>
                <a:lnTo>
                  <a:pt x="4209" y="114"/>
                </a:lnTo>
                <a:lnTo>
                  <a:pt x="4311" y="114"/>
                </a:lnTo>
                <a:lnTo>
                  <a:pt x="4405" y="114"/>
                </a:lnTo>
                <a:lnTo>
                  <a:pt x="4490" y="115"/>
                </a:lnTo>
                <a:lnTo>
                  <a:pt x="4574" y="118"/>
                </a:lnTo>
                <a:lnTo>
                  <a:pt x="4636" y="121"/>
                </a:lnTo>
                <a:lnTo>
                  <a:pt x="4691" y="126"/>
                </a:lnTo>
                <a:lnTo>
                  <a:pt x="4750" y="130"/>
                </a:lnTo>
                <a:lnTo>
                  <a:pt x="4827" y="136"/>
                </a:lnTo>
                <a:lnTo>
                  <a:pt x="4917" y="142"/>
                </a:lnTo>
                <a:lnTo>
                  <a:pt x="5007" y="150"/>
                </a:lnTo>
                <a:lnTo>
                  <a:pt x="5099" y="158"/>
                </a:lnTo>
                <a:lnTo>
                  <a:pt x="5193" y="163"/>
                </a:lnTo>
                <a:lnTo>
                  <a:pt x="5292" y="164"/>
                </a:lnTo>
                <a:lnTo>
                  <a:pt x="5386" y="162"/>
                </a:lnTo>
                <a:lnTo>
                  <a:pt x="5469" y="158"/>
                </a:lnTo>
                <a:lnTo>
                  <a:pt x="5545" y="151"/>
                </a:lnTo>
                <a:lnTo>
                  <a:pt x="5620" y="142"/>
                </a:lnTo>
                <a:lnTo>
                  <a:pt x="5696" y="131"/>
                </a:lnTo>
                <a:lnTo>
                  <a:pt x="5767" y="119"/>
                </a:lnTo>
                <a:lnTo>
                  <a:pt x="5828" y="106"/>
                </a:lnTo>
                <a:lnTo>
                  <a:pt x="5882" y="93"/>
                </a:lnTo>
                <a:lnTo>
                  <a:pt x="5934" y="80"/>
                </a:lnTo>
                <a:lnTo>
                  <a:pt x="5987" y="66"/>
                </a:lnTo>
                <a:lnTo>
                  <a:pt x="6038" y="53"/>
                </a:lnTo>
                <a:lnTo>
                  <a:pt x="6082" y="42"/>
                </a:lnTo>
                <a:lnTo>
                  <a:pt x="6120" y="31"/>
                </a:lnTo>
                <a:lnTo>
                  <a:pt x="6156" y="22"/>
                </a:lnTo>
                <a:lnTo>
                  <a:pt x="6191" y="13"/>
                </a:lnTo>
                <a:lnTo>
                  <a:pt x="6222" y="6"/>
                </a:lnTo>
                <a:lnTo>
                  <a:pt x="6242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66" name="Freeform 14"/>
          <p:cNvSpPr>
            <a:spLocks/>
          </p:cNvSpPr>
          <p:nvPr/>
        </p:nvSpPr>
        <p:spPr bwMode="auto">
          <a:xfrm flipH="1">
            <a:off x="7570789" y="1833563"/>
            <a:ext cx="1000125" cy="349250"/>
          </a:xfrm>
          <a:custGeom>
            <a:avLst/>
            <a:gdLst>
              <a:gd name="T0" fmla="*/ 1890 w 1890"/>
              <a:gd name="T1" fmla="*/ 717 h 717"/>
              <a:gd name="T2" fmla="*/ 1804 w 1890"/>
              <a:gd name="T3" fmla="*/ 705 h 717"/>
              <a:gd name="T4" fmla="*/ 1676 w 1890"/>
              <a:gd name="T5" fmla="*/ 689 h 717"/>
              <a:gd name="T6" fmla="*/ 1497 w 1890"/>
              <a:gd name="T7" fmla="*/ 670 h 717"/>
              <a:gd name="T8" fmla="*/ 1319 w 1890"/>
              <a:gd name="T9" fmla="*/ 652 h 717"/>
              <a:gd name="T10" fmla="*/ 1187 w 1890"/>
              <a:gd name="T11" fmla="*/ 641 h 717"/>
              <a:gd name="T12" fmla="*/ 1084 w 1890"/>
              <a:gd name="T13" fmla="*/ 635 h 717"/>
              <a:gd name="T14" fmla="*/ 988 w 1890"/>
              <a:gd name="T15" fmla="*/ 629 h 717"/>
              <a:gd name="T16" fmla="*/ 909 w 1890"/>
              <a:gd name="T17" fmla="*/ 628 h 717"/>
              <a:gd name="T18" fmla="*/ 854 w 1890"/>
              <a:gd name="T19" fmla="*/ 619 h 717"/>
              <a:gd name="T20" fmla="*/ 824 w 1890"/>
              <a:gd name="T21" fmla="*/ 607 h 717"/>
              <a:gd name="T22" fmla="*/ 803 w 1890"/>
              <a:gd name="T23" fmla="*/ 589 h 717"/>
              <a:gd name="T24" fmla="*/ 774 w 1890"/>
              <a:gd name="T25" fmla="*/ 552 h 717"/>
              <a:gd name="T26" fmla="*/ 740 w 1890"/>
              <a:gd name="T27" fmla="*/ 487 h 717"/>
              <a:gd name="T28" fmla="*/ 699 w 1890"/>
              <a:gd name="T29" fmla="*/ 399 h 717"/>
              <a:gd name="T30" fmla="*/ 648 w 1890"/>
              <a:gd name="T31" fmla="*/ 285 h 717"/>
              <a:gd name="T32" fmla="*/ 597 w 1890"/>
              <a:gd name="T33" fmla="*/ 169 h 717"/>
              <a:gd name="T34" fmla="*/ 553 w 1890"/>
              <a:gd name="T35" fmla="*/ 87 h 717"/>
              <a:gd name="T36" fmla="*/ 515 w 1890"/>
              <a:gd name="T37" fmla="*/ 27 h 717"/>
              <a:gd name="T38" fmla="*/ 495 w 1890"/>
              <a:gd name="T39" fmla="*/ 1 h 717"/>
              <a:gd name="T40" fmla="*/ 492 w 1890"/>
              <a:gd name="T41" fmla="*/ 0 h 717"/>
              <a:gd name="T42" fmla="*/ 488 w 1890"/>
              <a:gd name="T43" fmla="*/ 0 h 717"/>
              <a:gd name="T44" fmla="*/ 484 w 1890"/>
              <a:gd name="T45" fmla="*/ 1 h 717"/>
              <a:gd name="T46" fmla="*/ 474 w 1890"/>
              <a:gd name="T47" fmla="*/ 11 h 717"/>
              <a:gd name="T48" fmla="*/ 458 w 1890"/>
              <a:gd name="T49" fmla="*/ 32 h 717"/>
              <a:gd name="T50" fmla="*/ 438 w 1890"/>
              <a:gd name="T51" fmla="*/ 67 h 717"/>
              <a:gd name="T52" fmla="*/ 403 w 1890"/>
              <a:gd name="T53" fmla="*/ 135 h 717"/>
              <a:gd name="T54" fmla="*/ 355 w 1890"/>
              <a:gd name="T55" fmla="*/ 222 h 717"/>
              <a:gd name="T56" fmla="*/ 294 w 1890"/>
              <a:gd name="T57" fmla="*/ 318 h 717"/>
              <a:gd name="T58" fmla="*/ 231 w 1890"/>
              <a:gd name="T59" fmla="*/ 411 h 717"/>
              <a:gd name="T60" fmla="*/ 180 w 1890"/>
              <a:gd name="T61" fmla="*/ 479 h 717"/>
              <a:gd name="T62" fmla="*/ 138 w 1890"/>
              <a:gd name="T63" fmla="*/ 531 h 717"/>
              <a:gd name="T64" fmla="*/ 117 w 1890"/>
              <a:gd name="T65" fmla="*/ 554 h 717"/>
              <a:gd name="T66" fmla="*/ 115 w 1890"/>
              <a:gd name="T67" fmla="*/ 554 h 717"/>
              <a:gd name="T68" fmla="*/ 111 w 1890"/>
              <a:gd name="T69" fmla="*/ 554 h 717"/>
              <a:gd name="T70" fmla="*/ 91 w 1890"/>
              <a:gd name="T71" fmla="*/ 554 h 717"/>
              <a:gd name="T72" fmla="*/ 0 w 1890"/>
              <a:gd name="T73" fmla="*/ 603 h 717"/>
              <a:gd name="T74" fmla="*/ 1 w 1890"/>
              <a:gd name="T75" fmla="*/ 665 h 717"/>
              <a:gd name="T76" fmla="*/ 7 w 1890"/>
              <a:gd name="T77" fmla="*/ 717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90" h="717">
                <a:moveTo>
                  <a:pt x="7" y="717"/>
                </a:moveTo>
                <a:lnTo>
                  <a:pt x="1890" y="717"/>
                </a:lnTo>
                <a:lnTo>
                  <a:pt x="1857" y="713"/>
                </a:lnTo>
                <a:lnTo>
                  <a:pt x="1804" y="705"/>
                </a:lnTo>
                <a:lnTo>
                  <a:pt x="1746" y="697"/>
                </a:lnTo>
                <a:lnTo>
                  <a:pt x="1676" y="689"/>
                </a:lnTo>
                <a:lnTo>
                  <a:pt x="1590" y="680"/>
                </a:lnTo>
                <a:lnTo>
                  <a:pt x="1497" y="670"/>
                </a:lnTo>
                <a:lnTo>
                  <a:pt x="1404" y="660"/>
                </a:lnTo>
                <a:lnTo>
                  <a:pt x="1319" y="652"/>
                </a:lnTo>
                <a:lnTo>
                  <a:pt x="1248" y="646"/>
                </a:lnTo>
                <a:lnTo>
                  <a:pt x="1187" y="641"/>
                </a:lnTo>
                <a:lnTo>
                  <a:pt x="1134" y="638"/>
                </a:lnTo>
                <a:lnTo>
                  <a:pt x="1084" y="635"/>
                </a:lnTo>
                <a:lnTo>
                  <a:pt x="1035" y="631"/>
                </a:lnTo>
                <a:lnTo>
                  <a:pt x="988" y="629"/>
                </a:lnTo>
                <a:lnTo>
                  <a:pt x="946" y="628"/>
                </a:lnTo>
                <a:lnTo>
                  <a:pt x="909" y="628"/>
                </a:lnTo>
                <a:lnTo>
                  <a:pt x="879" y="625"/>
                </a:lnTo>
                <a:lnTo>
                  <a:pt x="854" y="619"/>
                </a:lnTo>
                <a:lnTo>
                  <a:pt x="836" y="613"/>
                </a:lnTo>
                <a:lnTo>
                  <a:pt x="824" y="607"/>
                </a:lnTo>
                <a:lnTo>
                  <a:pt x="814" y="599"/>
                </a:lnTo>
                <a:lnTo>
                  <a:pt x="803" y="589"/>
                </a:lnTo>
                <a:lnTo>
                  <a:pt x="790" y="574"/>
                </a:lnTo>
                <a:lnTo>
                  <a:pt x="774" y="552"/>
                </a:lnTo>
                <a:lnTo>
                  <a:pt x="758" y="523"/>
                </a:lnTo>
                <a:lnTo>
                  <a:pt x="740" y="487"/>
                </a:lnTo>
                <a:lnTo>
                  <a:pt x="721" y="445"/>
                </a:lnTo>
                <a:lnTo>
                  <a:pt x="699" y="399"/>
                </a:lnTo>
                <a:lnTo>
                  <a:pt x="674" y="345"/>
                </a:lnTo>
                <a:lnTo>
                  <a:pt x="648" y="285"/>
                </a:lnTo>
                <a:lnTo>
                  <a:pt x="622" y="225"/>
                </a:lnTo>
                <a:lnTo>
                  <a:pt x="597" y="169"/>
                </a:lnTo>
                <a:lnTo>
                  <a:pt x="574" y="124"/>
                </a:lnTo>
                <a:lnTo>
                  <a:pt x="553" y="87"/>
                </a:lnTo>
                <a:lnTo>
                  <a:pt x="533" y="54"/>
                </a:lnTo>
                <a:lnTo>
                  <a:pt x="515" y="27"/>
                </a:lnTo>
                <a:lnTo>
                  <a:pt x="502" y="8"/>
                </a:lnTo>
                <a:lnTo>
                  <a:pt x="495" y="1"/>
                </a:lnTo>
                <a:lnTo>
                  <a:pt x="492" y="0"/>
                </a:lnTo>
                <a:lnTo>
                  <a:pt x="492" y="0"/>
                </a:lnTo>
                <a:lnTo>
                  <a:pt x="490" y="0"/>
                </a:lnTo>
                <a:lnTo>
                  <a:pt x="488" y="0"/>
                </a:lnTo>
                <a:lnTo>
                  <a:pt x="486" y="0"/>
                </a:lnTo>
                <a:lnTo>
                  <a:pt x="484" y="1"/>
                </a:lnTo>
                <a:lnTo>
                  <a:pt x="480" y="4"/>
                </a:lnTo>
                <a:lnTo>
                  <a:pt x="474" y="11"/>
                </a:lnTo>
                <a:lnTo>
                  <a:pt x="467" y="21"/>
                </a:lnTo>
                <a:lnTo>
                  <a:pt x="458" y="32"/>
                </a:lnTo>
                <a:lnTo>
                  <a:pt x="449" y="46"/>
                </a:lnTo>
                <a:lnTo>
                  <a:pt x="438" y="67"/>
                </a:lnTo>
                <a:lnTo>
                  <a:pt x="423" y="98"/>
                </a:lnTo>
                <a:lnTo>
                  <a:pt x="403" y="135"/>
                </a:lnTo>
                <a:lnTo>
                  <a:pt x="381" y="177"/>
                </a:lnTo>
                <a:lnTo>
                  <a:pt x="355" y="222"/>
                </a:lnTo>
                <a:lnTo>
                  <a:pt x="326" y="270"/>
                </a:lnTo>
                <a:lnTo>
                  <a:pt x="294" y="318"/>
                </a:lnTo>
                <a:lnTo>
                  <a:pt x="261" y="367"/>
                </a:lnTo>
                <a:lnTo>
                  <a:pt x="231" y="411"/>
                </a:lnTo>
                <a:lnTo>
                  <a:pt x="204" y="447"/>
                </a:lnTo>
                <a:lnTo>
                  <a:pt x="180" y="479"/>
                </a:lnTo>
                <a:lnTo>
                  <a:pt x="157" y="508"/>
                </a:lnTo>
                <a:lnTo>
                  <a:pt x="138" y="531"/>
                </a:lnTo>
                <a:lnTo>
                  <a:pt x="124" y="547"/>
                </a:lnTo>
                <a:lnTo>
                  <a:pt x="117" y="554"/>
                </a:lnTo>
                <a:lnTo>
                  <a:pt x="116" y="554"/>
                </a:lnTo>
                <a:lnTo>
                  <a:pt x="115" y="554"/>
                </a:lnTo>
                <a:lnTo>
                  <a:pt x="112" y="554"/>
                </a:lnTo>
                <a:lnTo>
                  <a:pt x="111" y="554"/>
                </a:lnTo>
                <a:lnTo>
                  <a:pt x="109" y="554"/>
                </a:lnTo>
                <a:lnTo>
                  <a:pt x="91" y="554"/>
                </a:lnTo>
                <a:lnTo>
                  <a:pt x="76" y="555"/>
                </a:lnTo>
                <a:lnTo>
                  <a:pt x="0" y="603"/>
                </a:lnTo>
                <a:lnTo>
                  <a:pt x="93" y="620"/>
                </a:lnTo>
                <a:lnTo>
                  <a:pt x="1" y="665"/>
                </a:lnTo>
                <a:lnTo>
                  <a:pt x="95" y="673"/>
                </a:lnTo>
                <a:lnTo>
                  <a:pt x="7" y="717"/>
                </a:ln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67" name="Freeform 15"/>
          <p:cNvSpPr>
            <a:spLocks/>
          </p:cNvSpPr>
          <p:nvPr/>
        </p:nvSpPr>
        <p:spPr bwMode="auto">
          <a:xfrm flipH="1">
            <a:off x="8750300" y="1816101"/>
            <a:ext cx="452438" cy="366713"/>
          </a:xfrm>
          <a:custGeom>
            <a:avLst/>
            <a:gdLst>
              <a:gd name="T0" fmla="*/ 745 w 856"/>
              <a:gd name="T1" fmla="*/ 590 h 757"/>
              <a:gd name="T2" fmla="*/ 736 w 856"/>
              <a:gd name="T3" fmla="*/ 585 h 757"/>
              <a:gd name="T4" fmla="*/ 730 w 856"/>
              <a:gd name="T5" fmla="*/ 579 h 757"/>
              <a:gd name="T6" fmla="*/ 722 w 856"/>
              <a:gd name="T7" fmla="*/ 564 h 757"/>
              <a:gd name="T8" fmla="*/ 716 w 856"/>
              <a:gd name="T9" fmla="*/ 537 h 757"/>
              <a:gd name="T10" fmla="*/ 707 w 856"/>
              <a:gd name="T11" fmla="*/ 499 h 757"/>
              <a:gd name="T12" fmla="*/ 693 w 856"/>
              <a:gd name="T13" fmla="*/ 451 h 757"/>
              <a:gd name="T14" fmla="*/ 677 w 856"/>
              <a:gd name="T15" fmla="*/ 400 h 757"/>
              <a:gd name="T16" fmla="*/ 663 w 856"/>
              <a:gd name="T17" fmla="*/ 368 h 757"/>
              <a:gd name="T18" fmla="*/ 653 w 856"/>
              <a:gd name="T19" fmla="*/ 353 h 757"/>
              <a:gd name="T20" fmla="*/ 643 w 856"/>
              <a:gd name="T21" fmla="*/ 332 h 757"/>
              <a:gd name="T22" fmla="*/ 637 w 856"/>
              <a:gd name="T23" fmla="*/ 294 h 757"/>
              <a:gd name="T24" fmla="*/ 632 w 856"/>
              <a:gd name="T25" fmla="*/ 250 h 757"/>
              <a:gd name="T26" fmla="*/ 623 w 856"/>
              <a:gd name="T27" fmla="*/ 213 h 757"/>
              <a:gd name="T28" fmla="*/ 612 w 856"/>
              <a:gd name="T29" fmla="*/ 187 h 757"/>
              <a:gd name="T30" fmla="*/ 597 w 856"/>
              <a:gd name="T31" fmla="*/ 155 h 757"/>
              <a:gd name="T32" fmla="*/ 579 w 856"/>
              <a:gd name="T33" fmla="*/ 105 h 757"/>
              <a:gd name="T34" fmla="*/ 562 w 856"/>
              <a:gd name="T35" fmla="*/ 53 h 757"/>
              <a:gd name="T36" fmla="*/ 554 w 856"/>
              <a:gd name="T37" fmla="*/ 26 h 757"/>
              <a:gd name="T38" fmla="*/ 553 w 856"/>
              <a:gd name="T39" fmla="*/ 9 h 757"/>
              <a:gd name="T40" fmla="*/ 552 w 856"/>
              <a:gd name="T41" fmla="*/ 3 h 757"/>
              <a:gd name="T42" fmla="*/ 544 w 856"/>
              <a:gd name="T43" fmla="*/ 1 h 757"/>
              <a:gd name="T44" fmla="*/ 536 w 856"/>
              <a:gd name="T45" fmla="*/ 10 h 757"/>
              <a:gd name="T46" fmla="*/ 526 w 856"/>
              <a:gd name="T47" fmla="*/ 24 h 757"/>
              <a:gd name="T48" fmla="*/ 515 w 856"/>
              <a:gd name="T49" fmla="*/ 39 h 757"/>
              <a:gd name="T50" fmla="*/ 504 w 856"/>
              <a:gd name="T51" fmla="*/ 54 h 757"/>
              <a:gd name="T52" fmla="*/ 486 w 856"/>
              <a:gd name="T53" fmla="*/ 80 h 757"/>
              <a:gd name="T54" fmla="*/ 465 w 856"/>
              <a:gd name="T55" fmla="*/ 120 h 757"/>
              <a:gd name="T56" fmla="*/ 436 w 856"/>
              <a:gd name="T57" fmla="*/ 172 h 757"/>
              <a:gd name="T58" fmla="*/ 398 w 856"/>
              <a:gd name="T59" fmla="*/ 235 h 757"/>
              <a:gd name="T60" fmla="*/ 355 w 856"/>
              <a:gd name="T61" fmla="*/ 304 h 757"/>
              <a:gd name="T62" fmla="*/ 304 w 856"/>
              <a:gd name="T63" fmla="*/ 374 h 757"/>
              <a:gd name="T64" fmla="*/ 256 w 856"/>
              <a:gd name="T65" fmla="*/ 430 h 757"/>
              <a:gd name="T66" fmla="*/ 205 w 856"/>
              <a:gd name="T67" fmla="*/ 483 h 757"/>
              <a:gd name="T68" fmla="*/ 149 w 856"/>
              <a:gd name="T69" fmla="*/ 532 h 757"/>
              <a:gd name="T70" fmla="*/ 99 w 856"/>
              <a:gd name="T71" fmla="*/ 572 h 757"/>
              <a:gd name="T72" fmla="*/ 55 w 856"/>
              <a:gd name="T73" fmla="*/ 608 h 757"/>
              <a:gd name="T74" fmla="*/ 17 w 856"/>
              <a:gd name="T75" fmla="*/ 640 h 757"/>
              <a:gd name="T76" fmla="*/ 0 w 856"/>
              <a:gd name="T77" fmla="*/ 656 h 757"/>
              <a:gd name="T78" fmla="*/ 835 w 856"/>
              <a:gd name="T79" fmla="*/ 757 h 757"/>
              <a:gd name="T80" fmla="*/ 853 w 856"/>
              <a:gd name="T81" fmla="*/ 692 h 757"/>
              <a:gd name="T82" fmla="*/ 761 w 856"/>
              <a:gd name="T83" fmla="*/ 648 h 757"/>
              <a:gd name="T84" fmla="*/ 759 w 856"/>
              <a:gd name="T85" fmla="*/ 591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56" h="757">
                <a:moveTo>
                  <a:pt x="759" y="591"/>
                </a:moveTo>
                <a:lnTo>
                  <a:pt x="745" y="590"/>
                </a:lnTo>
                <a:lnTo>
                  <a:pt x="739" y="587"/>
                </a:lnTo>
                <a:lnTo>
                  <a:pt x="736" y="585"/>
                </a:lnTo>
                <a:lnTo>
                  <a:pt x="733" y="582"/>
                </a:lnTo>
                <a:lnTo>
                  <a:pt x="730" y="579"/>
                </a:lnTo>
                <a:lnTo>
                  <a:pt x="727" y="573"/>
                </a:lnTo>
                <a:lnTo>
                  <a:pt x="722" y="564"/>
                </a:lnTo>
                <a:lnTo>
                  <a:pt x="719" y="552"/>
                </a:lnTo>
                <a:lnTo>
                  <a:pt x="716" y="537"/>
                </a:lnTo>
                <a:lnTo>
                  <a:pt x="712" y="519"/>
                </a:lnTo>
                <a:lnTo>
                  <a:pt x="707" y="499"/>
                </a:lnTo>
                <a:lnTo>
                  <a:pt x="701" y="476"/>
                </a:lnTo>
                <a:lnTo>
                  <a:pt x="693" y="451"/>
                </a:lnTo>
                <a:lnTo>
                  <a:pt x="685" y="424"/>
                </a:lnTo>
                <a:lnTo>
                  <a:pt x="677" y="400"/>
                </a:lnTo>
                <a:lnTo>
                  <a:pt x="670" y="381"/>
                </a:lnTo>
                <a:lnTo>
                  <a:pt x="663" y="368"/>
                </a:lnTo>
                <a:lnTo>
                  <a:pt x="658" y="359"/>
                </a:lnTo>
                <a:lnTo>
                  <a:pt x="653" y="353"/>
                </a:lnTo>
                <a:lnTo>
                  <a:pt x="648" y="344"/>
                </a:lnTo>
                <a:lnTo>
                  <a:pt x="643" y="332"/>
                </a:lnTo>
                <a:lnTo>
                  <a:pt x="639" y="314"/>
                </a:lnTo>
                <a:lnTo>
                  <a:pt x="637" y="294"/>
                </a:lnTo>
                <a:lnTo>
                  <a:pt x="635" y="272"/>
                </a:lnTo>
                <a:lnTo>
                  <a:pt x="632" y="250"/>
                </a:lnTo>
                <a:lnTo>
                  <a:pt x="628" y="229"/>
                </a:lnTo>
                <a:lnTo>
                  <a:pt x="623" y="213"/>
                </a:lnTo>
                <a:lnTo>
                  <a:pt x="617" y="200"/>
                </a:lnTo>
                <a:lnTo>
                  <a:pt x="612" y="187"/>
                </a:lnTo>
                <a:lnTo>
                  <a:pt x="605" y="173"/>
                </a:lnTo>
                <a:lnTo>
                  <a:pt x="597" y="155"/>
                </a:lnTo>
                <a:lnTo>
                  <a:pt x="589" y="132"/>
                </a:lnTo>
                <a:lnTo>
                  <a:pt x="579" y="105"/>
                </a:lnTo>
                <a:lnTo>
                  <a:pt x="569" y="77"/>
                </a:lnTo>
                <a:lnTo>
                  <a:pt x="562" y="53"/>
                </a:lnTo>
                <a:lnTo>
                  <a:pt x="557" y="37"/>
                </a:lnTo>
                <a:lnTo>
                  <a:pt x="554" y="26"/>
                </a:lnTo>
                <a:lnTo>
                  <a:pt x="553" y="17"/>
                </a:lnTo>
                <a:lnTo>
                  <a:pt x="553" y="9"/>
                </a:lnTo>
                <a:lnTo>
                  <a:pt x="552" y="3"/>
                </a:lnTo>
                <a:lnTo>
                  <a:pt x="552" y="3"/>
                </a:lnTo>
                <a:lnTo>
                  <a:pt x="548" y="0"/>
                </a:lnTo>
                <a:lnTo>
                  <a:pt x="544" y="1"/>
                </a:lnTo>
                <a:lnTo>
                  <a:pt x="540" y="4"/>
                </a:lnTo>
                <a:lnTo>
                  <a:pt x="536" y="10"/>
                </a:lnTo>
                <a:lnTo>
                  <a:pt x="531" y="18"/>
                </a:lnTo>
                <a:lnTo>
                  <a:pt x="526" y="24"/>
                </a:lnTo>
                <a:lnTo>
                  <a:pt x="520" y="32"/>
                </a:lnTo>
                <a:lnTo>
                  <a:pt x="515" y="39"/>
                </a:lnTo>
                <a:lnTo>
                  <a:pt x="510" y="45"/>
                </a:lnTo>
                <a:lnTo>
                  <a:pt x="504" y="54"/>
                </a:lnTo>
                <a:lnTo>
                  <a:pt x="496" y="66"/>
                </a:lnTo>
                <a:lnTo>
                  <a:pt x="486" y="80"/>
                </a:lnTo>
                <a:lnTo>
                  <a:pt x="477" y="98"/>
                </a:lnTo>
                <a:lnTo>
                  <a:pt x="465" y="120"/>
                </a:lnTo>
                <a:lnTo>
                  <a:pt x="452" y="144"/>
                </a:lnTo>
                <a:lnTo>
                  <a:pt x="436" y="172"/>
                </a:lnTo>
                <a:lnTo>
                  <a:pt x="417" y="203"/>
                </a:lnTo>
                <a:lnTo>
                  <a:pt x="398" y="235"/>
                </a:lnTo>
                <a:lnTo>
                  <a:pt x="378" y="269"/>
                </a:lnTo>
                <a:lnTo>
                  <a:pt x="355" y="304"/>
                </a:lnTo>
                <a:lnTo>
                  <a:pt x="330" y="339"/>
                </a:lnTo>
                <a:lnTo>
                  <a:pt x="304" y="374"/>
                </a:lnTo>
                <a:lnTo>
                  <a:pt x="280" y="402"/>
                </a:lnTo>
                <a:lnTo>
                  <a:pt x="256" y="430"/>
                </a:lnTo>
                <a:lnTo>
                  <a:pt x="232" y="455"/>
                </a:lnTo>
                <a:lnTo>
                  <a:pt x="205" y="483"/>
                </a:lnTo>
                <a:lnTo>
                  <a:pt x="176" y="510"/>
                </a:lnTo>
                <a:lnTo>
                  <a:pt x="149" y="532"/>
                </a:lnTo>
                <a:lnTo>
                  <a:pt x="123" y="553"/>
                </a:lnTo>
                <a:lnTo>
                  <a:pt x="99" y="572"/>
                </a:lnTo>
                <a:lnTo>
                  <a:pt x="76" y="590"/>
                </a:lnTo>
                <a:lnTo>
                  <a:pt x="55" y="608"/>
                </a:lnTo>
                <a:lnTo>
                  <a:pt x="35" y="626"/>
                </a:lnTo>
                <a:lnTo>
                  <a:pt x="17" y="640"/>
                </a:lnTo>
                <a:lnTo>
                  <a:pt x="6" y="651"/>
                </a:lnTo>
                <a:lnTo>
                  <a:pt x="0" y="656"/>
                </a:lnTo>
                <a:lnTo>
                  <a:pt x="0" y="757"/>
                </a:lnTo>
                <a:lnTo>
                  <a:pt x="835" y="757"/>
                </a:lnTo>
                <a:lnTo>
                  <a:pt x="760" y="710"/>
                </a:lnTo>
                <a:lnTo>
                  <a:pt x="853" y="692"/>
                </a:lnTo>
                <a:lnTo>
                  <a:pt x="853" y="692"/>
                </a:lnTo>
                <a:lnTo>
                  <a:pt x="761" y="648"/>
                </a:lnTo>
                <a:lnTo>
                  <a:pt x="856" y="639"/>
                </a:lnTo>
                <a:lnTo>
                  <a:pt x="759" y="591"/>
                </a:ln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68" name="Freeform 16"/>
          <p:cNvSpPr>
            <a:spLocks/>
          </p:cNvSpPr>
          <p:nvPr/>
        </p:nvSpPr>
        <p:spPr bwMode="auto">
          <a:xfrm flipH="1">
            <a:off x="8520113" y="2101851"/>
            <a:ext cx="280988" cy="80963"/>
          </a:xfrm>
          <a:custGeom>
            <a:avLst/>
            <a:gdLst>
              <a:gd name="T0" fmla="*/ 512 w 531"/>
              <a:gd name="T1" fmla="*/ 4 h 166"/>
              <a:gd name="T2" fmla="*/ 483 w 531"/>
              <a:gd name="T3" fmla="*/ 4 h 166"/>
              <a:gd name="T4" fmla="*/ 422 w 531"/>
              <a:gd name="T5" fmla="*/ 5 h 166"/>
              <a:gd name="T6" fmla="*/ 353 w 531"/>
              <a:gd name="T7" fmla="*/ 6 h 166"/>
              <a:gd name="T8" fmla="*/ 285 w 531"/>
              <a:gd name="T9" fmla="*/ 8 h 166"/>
              <a:gd name="T10" fmla="*/ 214 w 531"/>
              <a:gd name="T11" fmla="*/ 6 h 166"/>
              <a:gd name="T12" fmla="*/ 136 w 531"/>
              <a:gd name="T13" fmla="*/ 5 h 166"/>
              <a:gd name="T14" fmla="*/ 65 w 531"/>
              <a:gd name="T15" fmla="*/ 3 h 166"/>
              <a:gd name="T16" fmla="*/ 11 w 531"/>
              <a:gd name="T17" fmla="*/ 1 h 166"/>
              <a:gd name="T18" fmla="*/ 0 w 531"/>
              <a:gd name="T19" fmla="*/ 0 h 166"/>
              <a:gd name="T20" fmla="*/ 97 w 531"/>
              <a:gd name="T21" fmla="*/ 48 h 166"/>
              <a:gd name="T22" fmla="*/ 2 w 531"/>
              <a:gd name="T23" fmla="*/ 57 h 166"/>
              <a:gd name="T24" fmla="*/ 94 w 531"/>
              <a:gd name="T25" fmla="*/ 101 h 166"/>
              <a:gd name="T26" fmla="*/ 1 w 531"/>
              <a:gd name="T27" fmla="*/ 119 h 166"/>
              <a:gd name="T28" fmla="*/ 76 w 531"/>
              <a:gd name="T29" fmla="*/ 166 h 166"/>
              <a:gd name="T30" fmla="*/ 443 w 531"/>
              <a:gd name="T31" fmla="*/ 166 h 166"/>
              <a:gd name="T32" fmla="*/ 531 w 531"/>
              <a:gd name="T33" fmla="*/ 122 h 166"/>
              <a:gd name="T34" fmla="*/ 437 w 531"/>
              <a:gd name="T35" fmla="*/ 114 h 166"/>
              <a:gd name="T36" fmla="*/ 529 w 531"/>
              <a:gd name="T37" fmla="*/ 69 h 166"/>
              <a:gd name="T38" fmla="*/ 436 w 531"/>
              <a:gd name="T39" fmla="*/ 52 h 166"/>
              <a:gd name="T40" fmla="*/ 512 w 531"/>
              <a:gd name="T41" fmla="*/ 4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31" h="166">
                <a:moveTo>
                  <a:pt x="512" y="4"/>
                </a:moveTo>
                <a:lnTo>
                  <a:pt x="483" y="4"/>
                </a:lnTo>
                <a:lnTo>
                  <a:pt x="422" y="5"/>
                </a:lnTo>
                <a:lnTo>
                  <a:pt x="353" y="6"/>
                </a:lnTo>
                <a:lnTo>
                  <a:pt x="285" y="8"/>
                </a:lnTo>
                <a:lnTo>
                  <a:pt x="214" y="6"/>
                </a:lnTo>
                <a:lnTo>
                  <a:pt x="136" y="5"/>
                </a:lnTo>
                <a:lnTo>
                  <a:pt x="65" y="3"/>
                </a:lnTo>
                <a:lnTo>
                  <a:pt x="11" y="1"/>
                </a:lnTo>
                <a:lnTo>
                  <a:pt x="0" y="0"/>
                </a:lnTo>
                <a:lnTo>
                  <a:pt x="97" y="48"/>
                </a:lnTo>
                <a:lnTo>
                  <a:pt x="2" y="57"/>
                </a:lnTo>
                <a:lnTo>
                  <a:pt x="94" y="101"/>
                </a:lnTo>
                <a:lnTo>
                  <a:pt x="1" y="119"/>
                </a:lnTo>
                <a:lnTo>
                  <a:pt x="76" y="166"/>
                </a:lnTo>
                <a:lnTo>
                  <a:pt x="443" y="166"/>
                </a:lnTo>
                <a:lnTo>
                  <a:pt x="531" y="122"/>
                </a:lnTo>
                <a:lnTo>
                  <a:pt x="437" y="114"/>
                </a:lnTo>
                <a:lnTo>
                  <a:pt x="529" y="69"/>
                </a:lnTo>
                <a:lnTo>
                  <a:pt x="436" y="52"/>
                </a:lnTo>
                <a:lnTo>
                  <a:pt x="512" y="4"/>
                </a:lnTo>
                <a:close/>
              </a:path>
            </a:pathLst>
          </a:cu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69" name="Freeform 17"/>
          <p:cNvSpPr>
            <a:spLocks/>
          </p:cNvSpPr>
          <p:nvPr/>
        </p:nvSpPr>
        <p:spPr bwMode="auto">
          <a:xfrm flipH="1">
            <a:off x="3027363" y="2182813"/>
            <a:ext cx="3303588" cy="88900"/>
          </a:xfrm>
          <a:custGeom>
            <a:avLst/>
            <a:gdLst>
              <a:gd name="T0" fmla="*/ 6222 w 6242"/>
              <a:gd name="T1" fmla="*/ 6 h 182"/>
              <a:gd name="T2" fmla="*/ 6156 w 6242"/>
              <a:gd name="T3" fmla="*/ 22 h 182"/>
              <a:gd name="T4" fmla="*/ 6082 w 6242"/>
              <a:gd name="T5" fmla="*/ 42 h 182"/>
              <a:gd name="T6" fmla="*/ 5987 w 6242"/>
              <a:gd name="T7" fmla="*/ 66 h 182"/>
              <a:gd name="T8" fmla="*/ 5882 w 6242"/>
              <a:gd name="T9" fmla="*/ 93 h 182"/>
              <a:gd name="T10" fmla="*/ 5767 w 6242"/>
              <a:gd name="T11" fmla="*/ 119 h 182"/>
              <a:gd name="T12" fmla="*/ 5620 w 6242"/>
              <a:gd name="T13" fmla="*/ 142 h 182"/>
              <a:gd name="T14" fmla="*/ 5469 w 6242"/>
              <a:gd name="T15" fmla="*/ 158 h 182"/>
              <a:gd name="T16" fmla="*/ 5292 w 6242"/>
              <a:gd name="T17" fmla="*/ 164 h 182"/>
              <a:gd name="T18" fmla="*/ 5099 w 6242"/>
              <a:gd name="T19" fmla="*/ 158 h 182"/>
              <a:gd name="T20" fmla="*/ 4917 w 6242"/>
              <a:gd name="T21" fmla="*/ 142 h 182"/>
              <a:gd name="T22" fmla="*/ 4750 w 6242"/>
              <a:gd name="T23" fmla="*/ 130 h 182"/>
              <a:gd name="T24" fmla="*/ 4636 w 6242"/>
              <a:gd name="T25" fmla="*/ 121 h 182"/>
              <a:gd name="T26" fmla="*/ 4490 w 6242"/>
              <a:gd name="T27" fmla="*/ 115 h 182"/>
              <a:gd name="T28" fmla="*/ 4311 w 6242"/>
              <a:gd name="T29" fmla="*/ 114 h 182"/>
              <a:gd name="T30" fmla="*/ 4101 w 6242"/>
              <a:gd name="T31" fmla="*/ 115 h 182"/>
              <a:gd name="T32" fmla="*/ 3859 w 6242"/>
              <a:gd name="T33" fmla="*/ 115 h 182"/>
              <a:gd name="T34" fmla="*/ 3627 w 6242"/>
              <a:gd name="T35" fmla="*/ 113 h 182"/>
              <a:gd name="T36" fmla="*/ 3413 w 6242"/>
              <a:gd name="T37" fmla="*/ 108 h 182"/>
              <a:gd name="T38" fmla="*/ 3168 w 6242"/>
              <a:gd name="T39" fmla="*/ 107 h 182"/>
              <a:gd name="T40" fmla="*/ 2919 w 6242"/>
              <a:gd name="T41" fmla="*/ 109 h 182"/>
              <a:gd name="T42" fmla="*/ 2693 w 6242"/>
              <a:gd name="T43" fmla="*/ 114 h 182"/>
              <a:gd name="T44" fmla="*/ 2438 w 6242"/>
              <a:gd name="T45" fmla="*/ 124 h 182"/>
              <a:gd name="T46" fmla="*/ 2174 w 6242"/>
              <a:gd name="T47" fmla="*/ 138 h 182"/>
              <a:gd name="T48" fmla="*/ 1935 w 6242"/>
              <a:gd name="T49" fmla="*/ 155 h 182"/>
              <a:gd name="T50" fmla="*/ 1694 w 6242"/>
              <a:gd name="T51" fmla="*/ 169 h 182"/>
              <a:gd name="T52" fmla="*/ 1424 w 6242"/>
              <a:gd name="T53" fmla="*/ 178 h 182"/>
              <a:gd name="T54" fmla="*/ 1205 w 6242"/>
              <a:gd name="T55" fmla="*/ 182 h 182"/>
              <a:gd name="T56" fmla="*/ 1024 w 6242"/>
              <a:gd name="T57" fmla="*/ 179 h 182"/>
              <a:gd name="T58" fmla="*/ 896 w 6242"/>
              <a:gd name="T59" fmla="*/ 172 h 182"/>
              <a:gd name="T60" fmla="*/ 780 w 6242"/>
              <a:gd name="T61" fmla="*/ 160 h 182"/>
              <a:gd name="T62" fmla="*/ 680 w 6242"/>
              <a:gd name="T63" fmla="*/ 144 h 182"/>
              <a:gd name="T64" fmla="*/ 596 w 6242"/>
              <a:gd name="T65" fmla="*/ 124 h 182"/>
              <a:gd name="T66" fmla="*/ 476 w 6242"/>
              <a:gd name="T67" fmla="*/ 96 h 182"/>
              <a:gd name="T68" fmla="*/ 342 w 6242"/>
              <a:gd name="T69" fmla="*/ 63 h 182"/>
              <a:gd name="T70" fmla="*/ 232 w 6242"/>
              <a:gd name="T71" fmla="*/ 38 h 182"/>
              <a:gd name="T72" fmla="*/ 169 w 6242"/>
              <a:gd name="T73" fmla="*/ 26 h 182"/>
              <a:gd name="T74" fmla="*/ 121 w 6242"/>
              <a:gd name="T75" fmla="*/ 18 h 182"/>
              <a:gd name="T76" fmla="*/ 41 w 6242"/>
              <a:gd name="T77" fmla="*/ 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42" h="182">
                <a:moveTo>
                  <a:pt x="6242" y="0"/>
                </a:moveTo>
                <a:lnTo>
                  <a:pt x="6222" y="6"/>
                </a:lnTo>
                <a:lnTo>
                  <a:pt x="6191" y="13"/>
                </a:lnTo>
                <a:lnTo>
                  <a:pt x="6156" y="22"/>
                </a:lnTo>
                <a:lnTo>
                  <a:pt x="6120" y="31"/>
                </a:lnTo>
                <a:lnTo>
                  <a:pt x="6082" y="42"/>
                </a:lnTo>
                <a:lnTo>
                  <a:pt x="6038" y="53"/>
                </a:lnTo>
                <a:lnTo>
                  <a:pt x="5987" y="66"/>
                </a:lnTo>
                <a:lnTo>
                  <a:pt x="5934" y="80"/>
                </a:lnTo>
                <a:lnTo>
                  <a:pt x="5882" y="93"/>
                </a:lnTo>
                <a:lnTo>
                  <a:pt x="5828" y="106"/>
                </a:lnTo>
                <a:lnTo>
                  <a:pt x="5767" y="119"/>
                </a:lnTo>
                <a:lnTo>
                  <a:pt x="5696" y="131"/>
                </a:lnTo>
                <a:lnTo>
                  <a:pt x="5620" y="142"/>
                </a:lnTo>
                <a:lnTo>
                  <a:pt x="5545" y="151"/>
                </a:lnTo>
                <a:lnTo>
                  <a:pt x="5469" y="158"/>
                </a:lnTo>
                <a:lnTo>
                  <a:pt x="5386" y="162"/>
                </a:lnTo>
                <a:lnTo>
                  <a:pt x="5292" y="164"/>
                </a:lnTo>
                <a:lnTo>
                  <a:pt x="5193" y="163"/>
                </a:lnTo>
                <a:lnTo>
                  <a:pt x="5099" y="158"/>
                </a:lnTo>
                <a:lnTo>
                  <a:pt x="5007" y="150"/>
                </a:lnTo>
                <a:lnTo>
                  <a:pt x="4917" y="142"/>
                </a:lnTo>
                <a:lnTo>
                  <a:pt x="4827" y="136"/>
                </a:lnTo>
                <a:lnTo>
                  <a:pt x="4750" y="130"/>
                </a:lnTo>
                <a:lnTo>
                  <a:pt x="4691" y="126"/>
                </a:lnTo>
                <a:lnTo>
                  <a:pt x="4636" y="121"/>
                </a:lnTo>
                <a:lnTo>
                  <a:pt x="4574" y="118"/>
                </a:lnTo>
                <a:lnTo>
                  <a:pt x="4490" y="115"/>
                </a:lnTo>
                <a:lnTo>
                  <a:pt x="4405" y="114"/>
                </a:lnTo>
                <a:lnTo>
                  <a:pt x="4311" y="114"/>
                </a:lnTo>
                <a:lnTo>
                  <a:pt x="4209" y="114"/>
                </a:lnTo>
                <a:lnTo>
                  <a:pt x="4101" y="115"/>
                </a:lnTo>
                <a:lnTo>
                  <a:pt x="3984" y="116"/>
                </a:lnTo>
                <a:lnTo>
                  <a:pt x="3859" y="115"/>
                </a:lnTo>
                <a:lnTo>
                  <a:pt x="3738" y="114"/>
                </a:lnTo>
                <a:lnTo>
                  <a:pt x="3627" y="113"/>
                </a:lnTo>
                <a:lnTo>
                  <a:pt x="3521" y="110"/>
                </a:lnTo>
                <a:lnTo>
                  <a:pt x="3413" y="108"/>
                </a:lnTo>
                <a:lnTo>
                  <a:pt x="3297" y="107"/>
                </a:lnTo>
                <a:lnTo>
                  <a:pt x="3168" y="107"/>
                </a:lnTo>
                <a:lnTo>
                  <a:pt x="3038" y="108"/>
                </a:lnTo>
                <a:lnTo>
                  <a:pt x="2919" y="109"/>
                </a:lnTo>
                <a:lnTo>
                  <a:pt x="2807" y="112"/>
                </a:lnTo>
                <a:lnTo>
                  <a:pt x="2693" y="114"/>
                </a:lnTo>
                <a:lnTo>
                  <a:pt x="2573" y="118"/>
                </a:lnTo>
                <a:lnTo>
                  <a:pt x="2438" y="124"/>
                </a:lnTo>
                <a:lnTo>
                  <a:pt x="2302" y="130"/>
                </a:lnTo>
                <a:lnTo>
                  <a:pt x="2174" y="138"/>
                </a:lnTo>
                <a:lnTo>
                  <a:pt x="2053" y="147"/>
                </a:lnTo>
                <a:lnTo>
                  <a:pt x="1935" y="155"/>
                </a:lnTo>
                <a:lnTo>
                  <a:pt x="1817" y="162"/>
                </a:lnTo>
                <a:lnTo>
                  <a:pt x="1694" y="169"/>
                </a:lnTo>
                <a:lnTo>
                  <a:pt x="1551" y="174"/>
                </a:lnTo>
                <a:lnTo>
                  <a:pt x="1424" y="178"/>
                </a:lnTo>
                <a:lnTo>
                  <a:pt x="1310" y="181"/>
                </a:lnTo>
                <a:lnTo>
                  <a:pt x="1205" y="182"/>
                </a:lnTo>
                <a:lnTo>
                  <a:pt x="1108" y="181"/>
                </a:lnTo>
                <a:lnTo>
                  <a:pt x="1024" y="179"/>
                </a:lnTo>
                <a:lnTo>
                  <a:pt x="955" y="177"/>
                </a:lnTo>
                <a:lnTo>
                  <a:pt x="896" y="172"/>
                </a:lnTo>
                <a:lnTo>
                  <a:pt x="840" y="168"/>
                </a:lnTo>
                <a:lnTo>
                  <a:pt x="780" y="160"/>
                </a:lnTo>
                <a:lnTo>
                  <a:pt x="724" y="152"/>
                </a:lnTo>
                <a:lnTo>
                  <a:pt x="680" y="144"/>
                </a:lnTo>
                <a:lnTo>
                  <a:pt x="639" y="135"/>
                </a:lnTo>
                <a:lnTo>
                  <a:pt x="596" y="124"/>
                </a:lnTo>
                <a:lnTo>
                  <a:pt x="541" y="112"/>
                </a:lnTo>
                <a:lnTo>
                  <a:pt x="476" y="96"/>
                </a:lnTo>
                <a:lnTo>
                  <a:pt x="408" y="80"/>
                </a:lnTo>
                <a:lnTo>
                  <a:pt x="342" y="63"/>
                </a:lnTo>
                <a:lnTo>
                  <a:pt x="281" y="49"/>
                </a:lnTo>
                <a:lnTo>
                  <a:pt x="232" y="38"/>
                </a:lnTo>
                <a:lnTo>
                  <a:pt x="196" y="30"/>
                </a:lnTo>
                <a:lnTo>
                  <a:pt x="169" y="26"/>
                </a:lnTo>
                <a:lnTo>
                  <a:pt x="147" y="21"/>
                </a:lnTo>
                <a:lnTo>
                  <a:pt x="121" y="18"/>
                </a:lnTo>
                <a:lnTo>
                  <a:pt x="88" y="13"/>
                </a:lnTo>
                <a:lnTo>
                  <a:pt x="41" y="6"/>
                </a:lnTo>
                <a:lnTo>
                  <a:pt x="0" y="0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70" name="Freeform 18"/>
          <p:cNvSpPr>
            <a:spLocks/>
          </p:cNvSpPr>
          <p:nvPr/>
        </p:nvSpPr>
        <p:spPr bwMode="auto">
          <a:xfrm flipH="1">
            <a:off x="8520113" y="2103439"/>
            <a:ext cx="50800" cy="79375"/>
          </a:xfrm>
          <a:custGeom>
            <a:avLst/>
            <a:gdLst>
              <a:gd name="T0" fmla="*/ 76 w 95"/>
              <a:gd name="T1" fmla="*/ 0 h 162"/>
              <a:gd name="T2" fmla="*/ 0 w 95"/>
              <a:gd name="T3" fmla="*/ 48 h 162"/>
              <a:gd name="T4" fmla="*/ 93 w 95"/>
              <a:gd name="T5" fmla="*/ 65 h 162"/>
              <a:gd name="T6" fmla="*/ 1 w 95"/>
              <a:gd name="T7" fmla="*/ 110 h 162"/>
              <a:gd name="T8" fmla="*/ 95 w 95"/>
              <a:gd name="T9" fmla="*/ 118 h 162"/>
              <a:gd name="T10" fmla="*/ 7 w 95"/>
              <a:gd name="T11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5" h="162">
                <a:moveTo>
                  <a:pt x="76" y="0"/>
                </a:moveTo>
                <a:lnTo>
                  <a:pt x="0" y="48"/>
                </a:lnTo>
                <a:lnTo>
                  <a:pt x="93" y="65"/>
                </a:lnTo>
                <a:lnTo>
                  <a:pt x="1" y="110"/>
                </a:lnTo>
                <a:lnTo>
                  <a:pt x="95" y="118"/>
                </a:lnTo>
                <a:lnTo>
                  <a:pt x="7" y="162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71" name="Freeform 19"/>
          <p:cNvSpPr>
            <a:spLocks/>
          </p:cNvSpPr>
          <p:nvPr/>
        </p:nvSpPr>
        <p:spPr bwMode="auto">
          <a:xfrm flipH="1">
            <a:off x="7570788" y="1816101"/>
            <a:ext cx="1631950" cy="366713"/>
          </a:xfrm>
          <a:custGeom>
            <a:avLst/>
            <a:gdLst>
              <a:gd name="T0" fmla="*/ 17 w 3085"/>
              <a:gd name="T1" fmla="*/ 640 h 757"/>
              <a:gd name="T2" fmla="*/ 76 w 3085"/>
              <a:gd name="T3" fmla="*/ 590 h 757"/>
              <a:gd name="T4" fmla="*/ 149 w 3085"/>
              <a:gd name="T5" fmla="*/ 532 h 757"/>
              <a:gd name="T6" fmla="*/ 232 w 3085"/>
              <a:gd name="T7" fmla="*/ 455 h 757"/>
              <a:gd name="T8" fmla="*/ 304 w 3085"/>
              <a:gd name="T9" fmla="*/ 374 h 757"/>
              <a:gd name="T10" fmla="*/ 378 w 3085"/>
              <a:gd name="T11" fmla="*/ 269 h 757"/>
              <a:gd name="T12" fmla="*/ 436 w 3085"/>
              <a:gd name="T13" fmla="*/ 172 h 757"/>
              <a:gd name="T14" fmla="*/ 477 w 3085"/>
              <a:gd name="T15" fmla="*/ 98 h 757"/>
              <a:gd name="T16" fmla="*/ 504 w 3085"/>
              <a:gd name="T17" fmla="*/ 54 h 757"/>
              <a:gd name="T18" fmla="*/ 520 w 3085"/>
              <a:gd name="T19" fmla="*/ 32 h 757"/>
              <a:gd name="T20" fmla="*/ 536 w 3085"/>
              <a:gd name="T21" fmla="*/ 10 h 757"/>
              <a:gd name="T22" fmla="*/ 548 w 3085"/>
              <a:gd name="T23" fmla="*/ 0 h 757"/>
              <a:gd name="T24" fmla="*/ 553 w 3085"/>
              <a:gd name="T25" fmla="*/ 17 h 757"/>
              <a:gd name="T26" fmla="*/ 562 w 3085"/>
              <a:gd name="T27" fmla="*/ 53 h 757"/>
              <a:gd name="T28" fmla="*/ 589 w 3085"/>
              <a:gd name="T29" fmla="*/ 132 h 757"/>
              <a:gd name="T30" fmla="*/ 612 w 3085"/>
              <a:gd name="T31" fmla="*/ 187 h 757"/>
              <a:gd name="T32" fmla="*/ 628 w 3085"/>
              <a:gd name="T33" fmla="*/ 229 h 757"/>
              <a:gd name="T34" fmla="*/ 637 w 3085"/>
              <a:gd name="T35" fmla="*/ 294 h 757"/>
              <a:gd name="T36" fmla="*/ 648 w 3085"/>
              <a:gd name="T37" fmla="*/ 344 h 757"/>
              <a:gd name="T38" fmla="*/ 663 w 3085"/>
              <a:gd name="T39" fmla="*/ 368 h 757"/>
              <a:gd name="T40" fmla="*/ 685 w 3085"/>
              <a:gd name="T41" fmla="*/ 424 h 757"/>
              <a:gd name="T42" fmla="*/ 707 w 3085"/>
              <a:gd name="T43" fmla="*/ 499 h 757"/>
              <a:gd name="T44" fmla="*/ 719 w 3085"/>
              <a:gd name="T45" fmla="*/ 552 h 757"/>
              <a:gd name="T46" fmla="*/ 730 w 3085"/>
              <a:gd name="T47" fmla="*/ 579 h 757"/>
              <a:gd name="T48" fmla="*/ 739 w 3085"/>
              <a:gd name="T49" fmla="*/ 587 h 757"/>
              <a:gd name="T50" fmla="*/ 824 w 3085"/>
              <a:gd name="T51" fmla="*/ 594 h 757"/>
              <a:gd name="T52" fmla="*/ 1044 w 3085"/>
              <a:gd name="T53" fmla="*/ 599 h 757"/>
              <a:gd name="T54" fmla="*/ 1242 w 3085"/>
              <a:gd name="T55" fmla="*/ 595 h 757"/>
              <a:gd name="T56" fmla="*/ 1306 w 3085"/>
              <a:gd name="T57" fmla="*/ 594 h 757"/>
              <a:gd name="T58" fmla="*/ 1311 w 3085"/>
              <a:gd name="T59" fmla="*/ 594 h 757"/>
              <a:gd name="T60" fmla="*/ 1333 w 3085"/>
              <a:gd name="T61" fmla="*/ 571 h 757"/>
              <a:gd name="T62" fmla="*/ 1399 w 3085"/>
              <a:gd name="T63" fmla="*/ 487 h 757"/>
              <a:gd name="T64" fmla="*/ 1489 w 3085"/>
              <a:gd name="T65" fmla="*/ 358 h 757"/>
              <a:gd name="T66" fmla="*/ 1576 w 3085"/>
              <a:gd name="T67" fmla="*/ 217 h 757"/>
              <a:gd name="T68" fmla="*/ 1633 w 3085"/>
              <a:gd name="T69" fmla="*/ 107 h 757"/>
              <a:gd name="T70" fmla="*/ 1662 w 3085"/>
              <a:gd name="T71" fmla="*/ 61 h 757"/>
              <a:gd name="T72" fmla="*/ 1679 w 3085"/>
              <a:gd name="T73" fmla="*/ 41 h 757"/>
              <a:gd name="T74" fmla="*/ 1685 w 3085"/>
              <a:gd name="T75" fmla="*/ 40 h 757"/>
              <a:gd name="T76" fmla="*/ 1697 w 3085"/>
              <a:gd name="T77" fmla="*/ 48 h 757"/>
              <a:gd name="T78" fmla="*/ 1748 w 3085"/>
              <a:gd name="T79" fmla="*/ 127 h 757"/>
              <a:gd name="T80" fmla="*/ 1817 w 3085"/>
              <a:gd name="T81" fmla="*/ 265 h 757"/>
              <a:gd name="T82" fmla="*/ 1894 w 3085"/>
              <a:gd name="T83" fmla="*/ 439 h 757"/>
              <a:gd name="T84" fmla="*/ 1953 w 3085"/>
              <a:gd name="T85" fmla="*/ 563 h 757"/>
              <a:gd name="T86" fmla="*/ 1998 w 3085"/>
              <a:gd name="T87" fmla="*/ 629 h 757"/>
              <a:gd name="T88" fmla="*/ 2031 w 3085"/>
              <a:gd name="T89" fmla="*/ 653 h 757"/>
              <a:gd name="T90" fmla="*/ 2104 w 3085"/>
              <a:gd name="T91" fmla="*/ 668 h 757"/>
              <a:gd name="T92" fmla="*/ 2230 w 3085"/>
              <a:gd name="T93" fmla="*/ 671 h 757"/>
              <a:gd name="T94" fmla="*/ 2382 w 3085"/>
              <a:gd name="T95" fmla="*/ 681 h 757"/>
              <a:gd name="T96" fmla="*/ 2599 w 3085"/>
              <a:gd name="T97" fmla="*/ 700 h 757"/>
              <a:gd name="T98" fmla="*/ 2871 w 3085"/>
              <a:gd name="T99" fmla="*/ 729 h 757"/>
              <a:gd name="T100" fmla="*/ 3052 w 3085"/>
              <a:gd name="T101" fmla="*/ 753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085" h="757">
                <a:moveTo>
                  <a:pt x="0" y="656"/>
                </a:moveTo>
                <a:lnTo>
                  <a:pt x="6" y="651"/>
                </a:lnTo>
                <a:lnTo>
                  <a:pt x="17" y="640"/>
                </a:lnTo>
                <a:lnTo>
                  <a:pt x="35" y="626"/>
                </a:lnTo>
                <a:lnTo>
                  <a:pt x="55" y="608"/>
                </a:lnTo>
                <a:lnTo>
                  <a:pt x="76" y="590"/>
                </a:lnTo>
                <a:lnTo>
                  <a:pt x="99" y="572"/>
                </a:lnTo>
                <a:lnTo>
                  <a:pt x="123" y="553"/>
                </a:lnTo>
                <a:lnTo>
                  <a:pt x="149" y="532"/>
                </a:lnTo>
                <a:lnTo>
                  <a:pt x="176" y="510"/>
                </a:lnTo>
                <a:lnTo>
                  <a:pt x="205" y="483"/>
                </a:lnTo>
                <a:lnTo>
                  <a:pt x="232" y="455"/>
                </a:lnTo>
                <a:lnTo>
                  <a:pt x="256" y="430"/>
                </a:lnTo>
                <a:lnTo>
                  <a:pt x="280" y="402"/>
                </a:lnTo>
                <a:lnTo>
                  <a:pt x="304" y="374"/>
                </a:lnTo>
                <a:lnTo>
                  <a:pt x="330" y="339"/>
                </a:lnTo>
                <a:lnTo>
                  <a:pt x="355" y="304"/>
                </a:lnTo>
                <a:lnTo>
                  <a:pt x="378" y="269"/>
                </a:lnTo>
                <a:lnTo>
                  <a:pt x="398" y="235"/>
                </a:lnTo>
                <a:lnTo>
                  <a:pt x="417" y="203"/>
                </a:lnTo>
                <a:lnTo>
                  <a:pt x="436" y="172"/>
                </a:lnTo>
                <a:lnTo>
                  <a:pt x="452" y="144"/>
                </a:lnTo>
                <a:lnTo>
                  <a:pt x="465" y="120"/>
                </a:lnTo>
                <a:lnTo>
                  <a:pt x="477" y="98"/>
                </a:lnTo>
                <a:lnTo>
                  <a:pt x="486" y="80"/>
                </a:lnTo>
                <a:lnTo>
                  <a:pt x="496" y="66"/>
                </a:lnTo>
                <a:lnTo>
                  <a:pt x="504" y="54"/>
                </a:lnTo>
                <a:lnTo>
                  <a:pt x="510" y="45"/>
                </a:lnTo>
                <a:lnTo>
                  <a:pt x="515" y="39"/>
                </a:lnTo>
                <a:lnTo>
                  <a:pt x="520" y="32"/>
                </a:lnTo>
                <a:lnTo>
                  <a:pt x="526" y="24"/>
                </a:lnTo>
                <a:lnTo>
                  <a:pt x="531" y="18"/>
                </a:lnTo>
                <a:lnTo>
                  <a:pt x="536" y="10"/>
                </a:lnTo>
                <a:lnTo>
                  <a:pt x="540" y="4"/>
                </a:lnTo>
                <a:lnTo>
                  <a:pt x="544" y="1"/>
                </a:lnTo>
                <a:lnTo>
                  <a:pt x="548" y="0"/>
                </a:lnTo>
                <a:lnTo>
                  <a:pt x="552" y="3"/>
                </a:lnTo>
                <a:lnTo>
                  <a:pt x="553" y="9"/>
                </a:lnTo>
                <a:lnTo>
                  <a:pt x="553" y="17"/>
                </a:lnTo>
                <a:lnTo>
                  <a:pt x="554" y="26"/>
                </a:lnTo>
                <a:lnTo>
                  <a:pt x="557" y="37"/>
                </a:lnTo>
                <a:lnTo>
                  <a:pt x="562" y="53"/>
                </a:lnTo>
                <a:lnTo>
                  <a:pt x="569" y="77"/>
                </a:lnTo>
                <a:lnTo>
                  <a:pt x="579" y="105"/>
                </a:lnTo>
                <a:lnTo>
                  <a:pt x="589" y="132"/>
                </a:lnTo>
                <a:lnTo>
                  <a:pt x="597" y="155"/>
                </a:lnTo>
                <a:lnTo>
                  <a:pt x="605" y="173"/>
                </a:lnTo>
                <a:lnTo>
                  <a:pt x="612" y="187"/>
                </a:lnTo>
                <a:lnTo>
                  <a:pt x="617" y="200"/>
                </a:lnTo>
                <a:lnTo>
                  <a:pt x="623" y="213"/>
                </a:lnTo>
                <a:lnTo>
                  <a:pt x="628" y="229"/>
                </a:lnTo>
                <a:lnTo>
                  <a:pt x="632" y="250"/>
                </a:lnTo>
                <a:lnTo>
                  <a:pt x="635" y="272"/>
                </a:lnTo>
                <a:lnTo>
                  <a:pt x="637" y="294"/>
                </a:lnTo>
                <a:lnTo>
                  <a:pt x="639" y="314"/>
                </a:lnTo>
                <a:lnTo>
                  <a:pt x="643" y="332"/>
                </a:lnTo>
                <a:lnTo>
                  <a:pt x="648" y="344"/>
                </a:lnTo>
                <a:lnTo>
                  <a:pt x="653" y="353"/>
                </a:lnTo>
                <a:lnTo>
                  <a:pt x="658" y="359"/>
                </a:lnTo>
                <a:lnTo>
                  <a:pt x="663" y="368"/>
                </a:lnTo>
                <a:lnTo>
                  <a:pt x="670" y="381"/>
                </a:lnTo>
                <a:lnTo>
                  <a:pt x="677" y="400"/>
                </a:lnTo>
                <a:lnTo>
                  <a:pt x="685" y="424"/>
                </a:lnTo>
                <a:lnTo>
                  <a:pt x="693" y="451"/>
                </a:lnTo>
                <a:lnTo>
                  <a:pt x="701" y="476"/>
                </a:lnTo>
                <a:lnTo>
                  <a:pt x="707" y="499"/>
                </a:lnTo>
                <a:lnTo>
                  <a:pt x="712" y="519"/>
                </a:lnTo>
                <a:lnTo>
                  <a:pt x="716" y="537"/>
                </a:lnTo>
                <a:lnTo>
                  <a:pt x="719" y="552"/>
                </a:lnTo>
                <a:lnTo>
                  <a:pt x="722" y="564"/>
                </a:lnTo>
                <a:lnTo>
                  <a:pt x="727" y="573"/>
                </a:lnTo>
                <a:lnTo>
                  <a:pt x="730" y="579"/>
                </a:lnTo>
                <a:lnTo>
                  <a:pt x="733" y="582"/>
                </a:lnTo>
                <a:lnTo>
                  <a:pt x="736" y="585"/>
                </a:lnTo>
                <a:lnTo>
                  <a:pt x="739" y="587"/>
                </a:lnTo>
                <a:lnTo>
                  <a:pt x="745" y="590"/>
                </a:lnTo>
                <a:lnTo>
                  <a:pt x="770" y="592"/>
                </a:lnTo>
                <a:lnTo>
                  <a:pt x="824" y="594"/>
                </a:lnTo>
                <a:lnTo>
                  <a:pt x="895" y="596"/>
                </a:lnTo>
                <a:lnTo>
                  <a:pt x="973" y="597"/>
                </a:lnTo>
                <a:lnTo>
                  <a:pt x="1044" y="599"/>
                </a:lnTo>
                <a:lnTo>
                  <a:pt x="1112" y="597"/>
                </a:lnTo>
                <a:lnTo>
                  <a:pt x="1181" y="596"/>
                </a:lnTo>
                <a:lnTo>
                  <a:pt x="1242" y="595"/>
                </a:lnTo>
                <a:lnTo>
                  <a:pt x="1286" y="594"/>
                </a:lnTo>
                <a:lnTo>
                  <a:pt x="1304" y="594"/>
                </a:lnTo>
                <a:lnTo>
                  <a:pt x="1306" y="594"/>
                </a:lnTo>
                <a:lnTo>
                  <a:pt x="1307" y="594"/>
                </a:lnTo>
                <a:lnTo>
                  <a:pt x="1310" y="594"/>
                </a:lnTo>
                <a:lnTo>
                  <a:pt x="1311" y="594"/>
                </a:lnTo>
                <a:lnTo>
                  <a:pt x="1312" y="594"/>
                </a:lnTo>
                <a:lnTo>
                  <a:pt x="1319" y="587"/>
                </a:lnTo>
                <a:lnTo>
                  <a:pt x="1333" y="571"/>
                </a:lnTo>
                <a:lnTo>
                  <a:pt x="1352" y="548"/>
                </a:lnTo>
                <a:lnTo>
                  <a:pt x="1375" y="519"/>
                </a:lnTo>
                <a:lnTo>
                  <a:pt x="1399" y="487"/>
                </a:lnTo>
                <a:lnTo>
                  <a:pt x="1426" y="451"/>
                </a:lnTo>
                <a:lnTo>
                  <a:pt x="1456" y="407"/>
                </a:lnTo>
                <a:lnTo>
                  <a:pt x="1489" y="358"/>
                </a:lnTo>
                <a:lnTo>
                  <a:pt x="1521" y="310"/>
                </a:lnTo>
                <a:lnTo>
                  <a:pt x="1550" y="262"/>
                </a:lnTo>
                <a:lnTo>
                  <a:pt x="1576" y="217"/>
                </a:lnTo>
                <a:lnTo>
                  <a:pt x="1598" y="175"/>
                </a:lnTo>
                <a:lnTo>
                  <a:pt x="1618" y="138"/>
                </a:lnTo>
                <a:lnTo>
                  <a:pt x="1633" y="107"/>
                </a:lnTo>
                <a:lnTo>
                  <a:pt x="1644" y="86"/>
                </a:lnTo>
                <a:lnTo>
                  <a:pt x="1653" y="72"/>
                </a:lnTo>
                <a:lnTo>
                  <a:pt x="1662" y="61"/>
                </a:lnTo>
                <a:lnTo>
                  <a:pt x="1669" y="51"/>
                </a:lnTo>
                <a:lnTo>
                  <a:pt x="1675" y="44"/>
                </a:lnTo>
                <a:lnTo>
                  <a:pt x="1679" y="41"/>
                </a:lnTo>
                <a:lnTo>
                  <a:pt x="1681" y="40"/>
                </a:lnTo>
                <a:lnTo>
                  <a:pt x="1683" y="40"/>
                </a:lnTo>
                <a:lnTo>
                  <a:pt x="1685" y="40"/>
                </a:lnTo>
                <a:lnTo>
                  <a:pt x="1687" y="40"/>
                </a:lnTo>
                <a:lnTo>
                  <a:pt x="1690" y="41"/>
                </a:lnTo>
                <a:lnTo>
                  <a:pt x="1697" y="48"/>
                </a:lnTo>
                <a:lnTo>
                  <a:pt x="1710" y="67"/>
                </a:lnTo>
                <a:lnTo>
                  <a:pt x="1728" y="94"/>
                </a:lnTo>
                <a:lnTo>
                  <a:pt x="1748" y="127"/>
                </a:lnTo>
                <a:lnTo>
                  <a:pt x="1769" y="164"/>
                </a:lnTo>
                <a:lnTo>
                  <a:pt x="1792" y="209"/>
                </a:lnTo>
                <a:lnTo>
                  <a:pt x="1817" y="265"/>
                </a:lnTo>
                <a:lnTo>
                  <a:pt x="1843" y="325"/>
                </a:lnTo>
                <a:lnTo>
                  <a:pt x="1869" y="385"/>
                </a:lnTo>
                <a:lnTo>
                  <a:pt x="1894" y="439"/>
                </a:lnTo>
                <a:lnTo>
                  <a:pt x="1916" y="485"/>
                </a:lnTo>
                <a:lnTo>
                  <a:pt x="1935" y="527"/>
                </a:lnTo>
                <a:lnTo>
                  <a:pt x="1953" y="563"/>
                </a:lnTo>
                <a:lnTo>
                  <a:pt x="1969" y="592"/>
                </a:lnTo>
                <a:lnTo>
                  <a:pt x="1985" y="614"/>
                </a:lnTo>
                <a:lnTo>
                  <a:pt x="1998" y="629"/>
                </a:lnTo>
                <a:lnTo>
                  <a:pt x="2009" y="639"/>
                </a:lnTo>
                <a:lnTo>
                  <a:pt x="2019" y="647"/>
                </a:lnTo>
                <a:lnTo>
                  <a:pt x="2031" y="653"/>
                </a:lnTo>
                <a:lnTo>
                  <a:pt x="2049" y="659"/>
                </a:lnTo>
                <a:lnTo>
                  <a:pt x="2074" y="665"/>
                </a:lnTo>
                <a:lnTo>
                  <a:pt x="2104" y="668"/>
                </a:lnTo>
                <a:lnTo>
                  <a:pt x="2141" y="668"/>
                </a:lnTo>
                <a:lnTo>
                  <a:pt x="2183" y="669"/>
                </a:lnTo>
                <a:lnTo>
                  <a:pt x="2230" y="671"/>
                </a:lnTo>
                <a:lnTo>
                  <a:pt x="2279" y="675"/>
                </a:lnTo>
                <a:lnTo>
                  <a:pt x="2329" y="678"/>
                </a:lnTo>
                <a:lnTo>
                  <a:pt x="2382" y="681"/>
                </a:lnTo>
                <a:lnTo>
                  <a:pt x="2443" y="686"/>
                </a:lnTo>
                <a:lnTo>
                  <a:pt x="2514" y="692"/>
                </a:lnTo>
                <a:lnTo>
                  <a:pt x="2599" y="700"/>
                </a:lnTo>
                <a:lnTo>
                  <a:pt x="2692" y="710"/>
                </a:lnTo>
                <a:lnTo>
                  <a:pt x="2785" y="720"/>
                </a:lnTo>
                <a:lnTo>
                  <a:pt x="2871" y="729"/>
                </a:lnTo>
                <a:lnTo>
                  <a:pt x="2941" y="737"/>
                </a:lnTo>
                <a:lnTo>
                  <a:pt x="2999" y="745"/>
                </a:lnTo>
                <a:lnTo>
                  <a:pt x="3052" y="753"/>
                </a:lnTo>
                <a:lnTo>
                  <a:pt x="3085" y="757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72" name="Freeform 20"/>
          <p:cNvSpPr>
            <a:spLocks/>
          </p:cNvSpPr>
          <p:nvPr/>
        </p:nvSpPr>
        <p:spPr bwMode="auto">
          <a:xfrm flipH="1">
            <a:off x="8750300" y="2101851"/>
            <a:ext cx="50800" cy="80963"/>
          </a:xfrm>
          <a:custGeom>
            <a:avLst/>
            <a:gdLst>
              <a:gd name="T0" fmla="*/ 76 w 97"/>
              <a:gd name="T1" fmla="*/ 166 h 166"/>
              <a:gd name="T2" fmla="*/ 1 w 97"/>
              <a:gd name="T3" fmla="*/ 119 h 166"/>
              <a:gd name="T4" fmla="*/ 94 w 97"/>
              <a:gd name="T5" fmla="*/ 101 h 166"/>
              <a:gd name="T6" fmla="*/ 2 w 97"/>
              <a:gd name="T7" fmla="*/ 57 h 166"/>
              <a:gd name="T8" fmla="*/ 97 w 97"/>
              <a:gd name="T9" fmla="*/ 48 h 166"/>
              <a:gd name="T10" fmla="*/ 0 w 97"/>
              <a:gd name="T11" fmla="*/ 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" h="166">
                <a:moveTo>
                  <a:pt x="76" y="166"/>
                </a:moveTo>
                <a:lnTo>
                  <a:pt x="1" y="119"/>
                </a:lnTo>
                <a:lnTo>
                  <a:pt x="94" y="101"/>
                </a:lnTo>
                <a:lnTo>
                  <a:pt x="2" y="57"/>
                </a:lnTo>
                <a:lnTo>
                  <a:pt x="97" y="48"/>
                </a:lnTo>
                <a:lnTo>
                  <a:pt x="0" y="0"/>
                </a:lnTo>
              </a:path>
            </a:pathLst>
          </a:custGeom>
          <a:noFill/>
          <a:ln w="9525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73" name="Rectangle 21"/>
          <p:cNvSpPr>
            <a:spLocks noChangeArrowheads="1"/>
          </p:cNvSpPr>
          <p:nvPr/>
        </p:nvSpPr>
        <p:spPr bwMode="auto">
          <a:xfrm flipH="1">
            <a:off x="1174210" y="2053146"/>
            <a:ext cx="15276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Mean Sea Level</a:t>
            </a:r>
          </a:p>
        </p:txBody>
      </p:sp>
      <p:sp>
        <p:nvSpPr>
          <p:cNvPr id="1636374" name="Rectangle 22"/>
          <p:cNvSpPr>
            <a:spLocks noChangeArrowheads="1"/>
          </p:cNvSpPr>
          <p:nvPr/>
        </p:nvSpPr>
        <p:spPr bwMode="auto">
          <a:xfrm flipH="1">
            <a:off x="6473338" y="1709739"/>
            <a:ext cx="14923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Sabkha, Salina, </a:t>
            </a:r>
          </a:p>
          <a:p>
            <a:pPr algn="ctr" eaLnBrk="0" hangingPunct="0"/>
            <a:r>
              <a:rPr lang="en-US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Mudflat</a:t>
            </a:r>
          </a:p>
        </p:txBody>
      </p:sp>
      <p:sp>
        <p:nvSpPr>
          <p:cNvPr id="1636375" name="Rectangle 23"/>
          <p:cNvSpPr>
            <a:spLocks noChangeArrowheads="1"/>
          </p:cNvSpPr>
          <p:nvPr/>
        </p:nvSpPr>
        <p:spPr bwMode="auto">
          <a:xfrm flipH="1">
            <a:off x="3165913" y="1816100"/>
            <a:ext cx="30296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Subaqueous Evaporative Lagoon</a:t>
            </a:r>
          </a:p>
        </p:txBody>
      </p:sp>
      <p:sp>
        <p:nvSpPr>
          <p:cNvPr id="1636376" name="Rectangle 24"/>
          <p:cNvSpPr>
            <a:spLocks noChangeArrowheads="1"/>
          </p:cNvSpPr>
          <p:nvPr/>
        </p:nvSpPr>
        <p:spPr bwMode="auto">
          <a:xfrm flipH="1">
            <a:off x="1295370" y="1542979"/>
            <a:ext cx="10579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Shallow to</a:t>
            </a:r>
          </a:p>
          <a:p>
            <a:pPr algn="ctr" eaLnBrk="0" hangingPunct="0"/>
            <a:r>
              <a:rPr lang="en-US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Deep Basin</a:t>
            </a:r>
          </a:p>
        </p:txBody>
      </p:sp>
      <p:sp>
        <p:nvSpPr>
          <p:cNvPr id="1636377" name="Freeform 25"/>
          <p:cNvSpPr>
            <a:spLocks/>
          </p:cNvSpPr>
          <p:nvPr/>
        </p:nvSpPr>
        <p:spPr bwMode="auto">
          <a:xfrm flipH="1">
            <a:off x="7627938" y="1691291"/>
            <a:ext cx="1588" cy="338554"/>
          </a:xfrm>
          <a:custGeom>
            <a:avLst/>
            <a:gdLst>
              <a:gd name="T0" fmla="*/ 0 w 1"/>
              <a:gd name="T1" fmla="*/ 0 h 363"/>
              <a:gd name="T2" fmla="*/ 1 w 1"/>
              <a:gd name="T3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363">
                <a:moveTo>
                  <a:pt x="0" y="0"/>
                </a:moveTo>
                <a:lnTo>
                  <a:pt x="1" y="363"/>
                </a:lnTo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78" name="Line 26"/>
          <p:cNvSpPr>
            <a:spLocks noChangeShapeType="1"/>
          </p:cNvSpPr>
          <p:nvPr/>
        </p:nvSpPr>
        <p:spPr bwMode="auto">
          <a:xfrm flipH="1">
            <a:off x="2968626" y="1550989"/>
            <a:ext cx="3175" cy="63182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6379" name="Freeform 27"/>
          <p:cNvSpPr>
            <a:spLocks/>
          </p:cNvSpPr>
          <p:nvPr/>
        </p:nvSpPr>
        <p:spPr bwMode="auto">
          <a:xfrm flipH="1">
            <a:off x="6319838" y="1768268"/>
            <a:ext cx="1588" cy="338554"/>
          </a:xfrm>
          <a:custGeom>
            <a:avLst/>
            <a:gdLst>
              <a:gd name="T0" fmla="*/ 1 w 1"/>
              <a:gd name="T1" fmla="*/ 0 h 300"/>
              <a:gd name="T2" fmla="*/ 0 w 1"/>
              <a:gd name="T3" fmla="*/ 300 h 30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300">
                <a:moveTo>
                  <a:pt x="1" y="0"/>
                </a:moveTo>
                <a:lnTo>
                  <a:pt x="0" y="300"/>
                </a:lnTo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3200399"/>
            <a:ext cx="3645402" cy="3581401"/>
            <a:chOff x="-228600" y="2895600"/>
            <a:chExt cx="3645402" cy="3581401"/>
          </a:xfrm>
        </p:grpSpPr>
        <p:sp>
          <p:nvSpPr>
            <p:cNvPr id="1636382" name="Rectangle 30"/>
            <p:cNvSpPr>
              <a:spLocks noChangeArrowheads="1"/>
            </p:cNvSpPr>
            <p:nvPr/>
          </p:nvSpPr>
          <p:spPr bwMode="auto">
            <a:xfrm flipH="1">
              <a:off x="95250" y="4624794"/>
              <a:ext cx="3200400" cy="2769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36383" name="Freeform 31"/>
            <p:cNvSpPr>
              <a:spLocks/>
            </p:cNvSpPr>
            <p:nvPr/>
          </p:nvSpPr>
          <p:spPr bwMode="auto">
            <a:xfrm flipH="1">
              <a:off x="377825" y="3763963"/>
              <a:ext cx="1546225" cy="2713038"/>
            </a:xfrm>
            <a:custGeom>
              <a:avLst/>
              <a:gdLst>
                <a:gd name="T0" fmla="*/ 0 w 1385"/>
                <a:gd name="T1" fmla="*/ 2416 h 2429"/>
                <a:gd name="T2" fmla="*/ 171 w 1385"/>
                <a:gd name="T3" fmla="*/ 2428 h 2429"/>
                <a:gd name="T4" fmla="*/ 1385 w 1385"/>
                <a:gd name="T5" fmla="*/ 1215 h 2429"/>
                <a:gd name="T6" fmla="*/ 171 w 1385"/>
                <a:gd name="T7" fmla="*/ 1 h 2429"/>
                <a:gd name="T8" fmla="*/ 170 w 1385"/>
                <a:gd name="T9" fmla="*/ 1 h 2429"/>
                <a:gd name="T10" fmla="*/ 171 w 1385"/>
                <a:gd name="T11" fmla="*/ 1215 h 2429"/>
                <a:gd name="T12" fmla="*/ 0 w 1385"/>
                <a:gd name="T13" fmla="*/ 2416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5" h="2429">
                  <a:moveTo>
                    <a:pt x="0" y="2416"/>
                  </a:moveTo>
                  <a:cubicBezTo>
                    <a:pt x="57" y="2424"/>
                    <a:pt x="114" y="2428"/>
                    <a:pt x="171" y="2428"/>
                  </a:cubicBezTo>
                  <a:cubicBezTo>
                    <a:pt x="841" y="2429"/>
                    <a:pt x="1385" y="1885"/>
                    <a:pt x="1385" y="1215"/>
                  </a:cubicBezTo>
                  <a:cubicBezTo>
                    <a:pt x="1385" y="544"/>
                    <a:pt x="841" y="1"/>
                    <a:pt x="171" y="1"/>
                  </a:cubicBezTo>
                  <a:cubicBezTo>
                    <a:pt x="170" y="0"/>
                    <a:pt x="170" y="1"/>
                    <a:pt x="170" y="1"/>
                  </a:cubicBezTo>
                  <a:lnTo>
                    <a:pt x="171" y="1215"/>
                  </a:lnTo>
                  <a:lnTo>
                    <a:pt x="0" y="2416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36384" name="Freeform 32"/>
            <p:cNvSpPr>
              <a:spLocks/>
            </p:cNvSpPr>
            <p:nvPr/>
          </p:nvSpPr>
          <p:spPr bwMode="auto">
            <a:xfrm flipH="1">
              <a:off x="1709738" y="3763963"/>
              <a:ext cx="1357313" cy="2698750"/>
            </a:xfrm>
            <a:custGeom>
              <a:avLst/>
              <a:gdLst>
                <a:gd name="T0" fmla="*/ 1214 w 1215"/>
                <a:gd name="T1" fmla="*/ 0 h 2415"/>
                <a:gd name="T2" fmla="*/ 1 w 1215"/>
                <a:gd name="T3" fmla="*/ 1213 h 2415"/>
                <a:gd name="T4" fmla="*/ 1044 w 1215"/>
                <a:gd name="T5" fmla="*/ 2415 h 2415"/>
                <a:gd name="T6" fmla="*/ 1215 w 1215"/>
                <a:gd name="T7" fmla="*/ 1214 h 2415"/>
                <a:gd name="T8" fmla="*/ 1214 w 1215"/>
                <a:gd name="T9" fmla="*/ 0 h 2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5" h="2415">
                  <a:moveTo>
                    <a:pt x="1214" y="0"/>
                  </a:moveTo>
                  <a:cubicBezTo>
                    <a:pt x="543" y="0"/>
                    <a:pt x="1" y="543"/>
                    <a:pt x="1" y="1213"/>
                  </a:cubicBezTo>
                  <a:cubicBezTo>
                    <a:pt x="0" y="1818"/>
                    <a:pt x="446" y="2331"/>
                    <a:pt x="1044" y="2415"/>
                  </a:cubicBezTo>
                  <a:lnTo>
                    <a:pt x="1215" y="121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36385" name="Text Box 33"/>
            <p:cNvSpPr txBox="1">
              <a:spLocks noChangeArrowheads="1"/>
            </p:cNvSpPr>
            <p:nvPr/>
          </p:nvSpPr>
          <p:spPr bwMode="auto">
            <a:xfrm flipH="1">
              <a:off x="717325" y="4830763"/>
              <a:ext cx="67037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latin typeface="+mj-lt"/>
                </a:rPr>
                <a:t>Basin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latin typeface="+mj-lt"/>
                </a:rPr>
                <a:t>Center</a:t>
              </a:r>
            </a:p>
          </p:txBody>
        </p:sp>
        <p:sp>
          <p:nvSpPr>
            <p:cNvPr id="1636386" name="Text Box 34"/>
            <p:cNvSpPr txBox="1">
              <a:spLocks noChangeArrowheads="1"/>
            </p:cNvSpPr>
            <p:nvPr/>
          </p:nvSpPr>
          <p:spPr bwMode="auto">
            <a:xfrm flipH="1">
              <a:off x="1905000" y="4906963"/>
              <a:ext cx="80823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latin typeface="+mj-lt"/>
                </a:rPr>
                <a:t>Platform</a:t>
              </a:r>
            </a:p>
          </p:txBody>
        </p:sp>
        <p:sp>
          <p:nvSpPr>
            <p:cNvPr id="1636387" name="Text Box 35"/>
            <p:cNvSpPr txBox="1">
              <a:spLocks noChangeArrowheads="1"/>
            </p:cNvSpPr>
            <p:nvPr/>
          </p:nvSpPr>
          <p:spPr bwMode="auto">
            <a:xfrm flipH="1">
              <a:off x="-228600" y="2895600"/>
              <a:ext cx="327660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75000"/>
                </a:lnSpc>
                <a:spcBef>
                  <a:spcPct val="50000"/>
                </a:spcBef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Discovered Reserves for Proven Carbonate Plays</a:t>
              </a:r>
            </a:p>
            <a:p>
              <a:pPr algn="ctr" eaLnBrk="0" hangingPunct="0">
                <a:lnSpc>
                  <a:spcPct val="75000"/>
                </a:lnSpc>
                <a:spcBef>
                  <a:spcPct val="50000"/>
                </a:spcBef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Total = 490,000 MBOE</a:t>
              </a:r>
            </a:p>
          </p:txBody>
        </p:sp>
        <p:sp>
          <p:nvSpPr>
            <p:cNvPr id="1636388" name="Rectangle 36"/>
            <p:cNvSpPr>
              <a:spLocks noChangeArrowheads="1"/>
            </p:cNvSpPr>
            <p:nvPr/>
          </p:nvSpPr>
          <p:spPr bwMode="auto">
            <a:xfrm flipH="1">
              <a:off x="-133850" y="3368675"/>
              <a:ext cx="35506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Discovered Reserves for Proven Evaporite Plays</a:t>
              </a:r>
            </a:p>
            <a:p>
              <a:pPr algn="ctr"/>
              <a:r>
                <a:rPr lang="en-US" dirty="0">
                  <a:latin typeface="+mj-lt"/>
                </a:rPr>
                <a:t>Total = 485,884 MBOE</a:t>
              </a:r>
            </a:p>
          </p:txBody>
        </p:sp>
        <p:sp>
          <p:nvSpPr>
            <p:cNvPr id="1636389" name="Rectangle 37"/>
            <p:cNvSpPr>
              <a:spLocks noChangeArrowheads="1"/>
            </p:cNvSpPr>
            <p:nvPr/>
          </p:nvSpPr>
          <p:spPr bwMode="auto">
            <a:xfrm flipH="1">
              <a:off x="825500" y="4495800"/>
              <a:ext cx="3061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latin typeface="+mj-lt"/>
                </a:rPr>
                <a:t>52%</a:t>
              </a:r>
            </a:p>
          </p:txBody>
        </p:sp>
        <p:sp>
          <p:nvSpPr>
            <p:cNvPr id="1636390" name="Rectangle 38"/>
            <p:cNvSpPr>
              <a:spLocks noChangeArrowheads="1"/>
            </p:cNvSpPr>
            <p:nvPr/>
          </p:nvSpPr>
          <p:spPr bwMode="auto">
            <a:xfrm flipH="1">
              <a:off x="2206625" y="4602163"/>
              <a:ext cx="3061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latin typeface="+mj-lt"/>
                </a:rPr>
                <a:t>48%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276658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17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0" dirty="0">
                <a:solidFill>
                  <a:schemeClr val="tx2"/>
                </a:solidFill>
              </a:rPr>
              <a:t>Major Evaporite Settings</a:t>
            </a:r>
          </a:p>
        </p:txBody>
      </p:sp>
      <p:sp>
        <p:nvSpPr>
          <p:cNvPr id="3" name="Freeform 2"/>
          <p:cNvSpPr/>
          <p:nvPr/>
        </p:nvSpPr>
        <p:spPr>
          <a:xfrm>
            <a:off x="6329364" y="2176462"/>
            <a:ext cx="1300589" cy="86100"/>
          </a:xfrm>
          <a:custGeom>
            <a:avLst/>
            <a:gdLst>
              <a:gd name="connsiteX0" fmla="*/ 7246 w 1021991"/>
              <a:gd name="connsiteY0" fmla="*/ 7937 h 122287"/>
              <a:gd name="connsiteX1" fmla="*/ 578746 w 1021991"/>
              <a:gd name="connsiteY1" fmla="*/ 122237 h 122287"/>
              <a:gd name="connsiteX2" fmla="*/ 1007371 w 1021991"/>
              <a:gd name="connsiteY2" fmla="*/ 22225 h 122287"/>
              <a:gd name="connsiteX3" fmla="*/ 7246 w 1021991"/>
              <a:gd name="connsiteY3" fmla="*/ 7937 h 122287"/>
              <a:gd name="connsiteX0" fmla="*/ 5964 w 1141637"/>
              <a:gd name="connsiteY0" fmla="*/ 0 h 100060"/>
              <a:gd name="connsiteX1" fmla="*/ 691764 w 1141637"/>
              <a:gd name="connsiteY1" fmla="*/ 100012 h 100060"/>
              <a:gd name="connsiteX2" fmla="*/ 1120389 w 1141637"/>
              <a:gd name="connsiteY2" fmla="*/ 0 h 100060"/>
              <a:gd name="connsiteX3" fmla="*/ 5964 w 1141637"/>
              <a:gd name="connsiteY3" fmla="*/ 0 h 100060"/>
              <a:gd name="connsiteX0" fmla="*/ 9107 w 1254915"/>
              <a:gd name="connsiteY0" fmla="*/ 34176 h 134224"/>
              <a:gd name="connsiteX1" fmla="*/ 694907 w 1254915"/>
              <a:gd name="connsiteY1" fmla="*/ 134188 h 134224"/>
              <a:gd name="connsiteX2" fmla="*/ 1237832 w 1254915"/>
              <a:gd name="connsiteY2" fmla="*/ 5601 h 134224"/>
              <a:gd name="connsiteX3" fmla="*/ 9107 w 1254915"/>
              <a:gd name="connsiteY3" fmla="*/ 34176 h 134224"/>
              <a:gd name="connsiteX0" fmla="*/ 8566 w 1299035"/>
              <a:gd name="connsiteY0" fmla="*/ 12536 h 150686"/>
              <a:gd name="connsiteX1" fmla="*/ 737228 w 1299035"/>
              <a:gd name="connsiteY1" fmla="*/ 150648 h 150686"/>
              <a:gd name="connsiteX2" fmla="*/ 1280153 w 1299035"/>
              <a:gd name="connsiteY2" fmla="*/ 22061 h 150686"/>
              <a:gd name="connsiteX3" fmla="*/ 8566 w 1299035"/>
              <a:gd name="connsiteY3" fmla="*/ 12536 h 150686"/>
              <a:gd name="connsiteX0" fmla="*/ 10232 w 1300701"/>
              <a:gd name="connsiteY0" fmla="*/ 1726 h 139876"/>
              <a:gd name="connsiteX1" fmla="*/ 738894 w 1300701"/>
              <a:gd name="connsiteY1" fmla="*/ 139838 h 139876"/>
              <a:gd name="connsiteX2" fmla="*/ 1281819 w 1300701"/>
              <a:gd name="connsiteY2" fmla="*/ 11251 h 139876"/>
              <a:gd name="connsiteX3" fmla="*/ 10232 w 1300701"/>
              <a:gd name="connsiteY3" fmla="*/ 1726 h 139876"/>
              <a:gd name="connsiteX0" fmla="*/ 8192 w 1299381"/>
              <a:gd name="connsiteY0" fmla="*/ 6907 h 97454"/>
              <a:gd name="connsiteX1" fmla="*/ 746379 w 1299381"/>
              <a:gd name="connsiteY1" fmla="*/ 97394 h 97454"/>
              <a:gd name="connsiteX2" fmla="*/ 1279779 w 1299381"/>
              <a:gd name="connsiteY2" fmla="*/ 16432 h 97454"/>
              <a:gd name="connsiteX3" fmla="*/ 8192 w 1299381"/>
              <a:gd name="connsiteY3" fmla="*/ 6907 h 97454"/>
              <a:gd name="connsiteX0" fmla="*/ 9979 w 1298099"/>
              <a:gd name="connsiteY0" fmla="*/ 6364 h 92153"/>
              <a:gd name="connsiteX1" fmla="*/ 705303 w 1298099"/>
              <a:gd name="connsiteY1" fmla="*/ 92089 h 92153"/>
              <a:gd name="connsiteX2" fmla="*/ 1281566 w 1298099"/>
              <a:gd name="connsiteY2" fmla="*/ 15889 h 92153"/>
              <a:gd name="connsiteX3" fmla="*/ 9979 w 1298099"/>
              <a:gd name="connsiteY3" fmla="*/ 6364 h 92153"/>
              <a:gd name="connsiteX0" fmla="*/ 9979 w 1306631"/>
              <a:gd name="connsiteY0" fmla="*/ 3432 h 89207"/>
              <a:gd name="connsiteX1" fmla="*/ 705303 w 1306631"/>
              <a:gd name="connsiteY1" fmla="*/ 89157 h 89207"/>
              <a:gd name="connsiteX2" fmla="*/ 1281566 w 1306631"/>
              <a:gd name="connsiteY2" fmla="*/ 12957 h 89207"/>
              <a:gd name="connsiteX3" fmla="*/ 9979 w 1306631"/>
              <a:gd name="connsiteY3" fmla="*/ 3432 h 89207"/>
              <a:gd name="connsiteX0" fmla="*/ 12803 w 1297454"/>
              <a:gd name="connsiteY0" fmla="*/ 6363 h 92152"/>
              <a:gd name="connsiteX1" fmla="*/ 650977 w 1297454"/>
              <a:gd name="connsiteY1" fmla="*/ 92088 h 92152"/>
              <a:gd name="connsiteX2" fmla="*/ 1284390 w 1297454"/>
              <a:gd name="connsiteY2" fmla="*/ 15888 h 92152"/>
              <a:gd name="connsiteX3" fmla="*/ 12803 w 1297454"/>
              <a:gd name="connsiteY3" fmla="*/ 6363 h 92152"/>
              <a:gd name="connsiteX0" fmla="*/ 12803 w 1297454"/>
              <a:gd name="connsiteY0" fmla="*/ 322 h 86111"/>
              <a:gd name="connsiteX1" fmla="*/ 650977 w 1297454"/>
              <a:gd name="connsiteY1" fmla="*/ 86047 h 86111"/>
              <a:gd name="connsiteX2" fmla="*/ 1284390 w 1297454"/>
              <a:gd name="connsiteY2" fmla="*/ 9847 h 86111"/>
              <a:gd name="connsiteX3" fmla="*/ 12803 w 1297454"/>
              <a:gd name="connsiteY3" fmla="*/ 322 h 86111"/>
              <a:gd name="connsiteX0" fmla="*/ 12803 w 1300589"/>
              <a:gd name="connsiteY0" fmla="*/ 322 h 86100"/>
              <a:gd name="connsiteX1" fmla="*/ 650977 w 1300589"/>
              <a:gd name="connsiteY1" fmla="*/ 86047 h 86100"/>
              <a:gd name="connsiteX2" fmla="*/ 1284390 w 1300589"/>
              <a:gd name="connsiteY2" fmla="*/ 9847 h 86100"/>
              <a:gd name="connsiteX3" fmla="*/ 12803 w 1300589"/>
              <a:gd name="connsiteY3" fmla="*/ 322 h 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589" h="86100">
                <a:moveTo>
                  <a:pt x="12803" y="322"/>
                </a:moveTo>
                <a:cubicBezTo>
                  <a:pt x="-92766" y="-6028"/>
                  <a:pt x="484290" y="83666"/>
                  <a:pt x="650977" y="86047"/>
                </a:cubicBezTo>
                <a:cubicBezTo>
                  <a:pt x="817664" y="88428"/>
                  <a:pt x="1405039" y="9847"/>
                  <a:pt x="1284390" y="9847"/>
                </a:cubicBezTo>
                <a:lnTo>
                  <a:pt x="12803" y="32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315076" y="2181223"/>
            <a:ext cx="1273421" cy="85755"/>
          </a:xfrm>
          <a:custGeom>
            <a:avLst/>
            <a:gdLst>
              <a:gd name="connsiteX0" fmla="*/ 0 w 1308049"/>
              <a:gd name="connsiteY0" fmla="*/ 28575 h 94932"/>
              <a:gd name="connsiteX1" fmla="*/ 214313 w 1308049"/>
              <a:gd name="connsiteY1" fmla="*/ 80963 h 94932"/>
              <a:gd name="connsiteX2" fmla="*/ 790575 w 1308049"/>
              <a:gd name="connsiteY2" fmla="*/ 90488 h 94932"/>
              <a:gd name="connsiteX3" fmla="*/ 1243013 w 1308049"/>
              <a:gd name="connsiteY3" fmla="*/ 19050 h 94932"/>
              <a:gd name="connsiteX4" fmla="*/ 1295400 w 1308049"/>
              <a:gd name="connsiteY4" fmla="*/ 0 h 94932"/>
              <a:gd name="connsiteX0" fmla="*/ 0 w 1379486"/>
              <a:gd name="connsiteY0" fmla="*/ 0 h 267569"/>
              <a:gd name="connsiteX1" fmla="*/ 285750 w 1379486"/>
              <a:gd name="connsiteY1" fmla="*/ 242888 h 267569"/>
              <a:gd name="connsiteX2" fmla="*/ 862012 w 1379486"/>
              <a:gd name="connsiteY2" fmla="*/ 252413 h 267569"/>
              <a:gd name="connsiteX3" fmla="*/ 1314450 w 1379486"/>
              <a:gd name="connsiteY3" fmla="*/ 180975 h 267569"/>
              <a:gd name="connsiteX4" fmla="*/ 1366837 w 1379486"/>
              <a:gd name="connsiteY4" fmla="*/ 161925 h 267569"/>
              <a:gd name="connsiteX0" fmla="*/ 0 w 1379486"/>
              <a:gd name="connsiteY0" fmla="*/ 0 h 255687"/>
              <a:gd name="connsiteX1" fmla="*/ 390525 w 1379486"/>
              <a:gd name="connsiteY1" fmla="*/ 61913 h 255687"/>
              <a:gd name="connsiteX2" fmla="*/ 862012 w 1379486"/>
              <a:gd name="connsiteY2" fmla="*/ 252413 h 255687"/>
              <a:gd name="connsiteX3" fmla="*/ 1314450 w 1379486"/>
              <a:gd name="connsiteY3" fmla="*/ 180975 h 255687"/>
              <a:gd name="connsiteX4" fmla="*/ 1366837 w 1379486"/>
              <a:gd name="connsiteY4" fmla="*/ 161925 h 255687"/>
              <a:gd name="connsiteX0" fmla="*/ 0 w 1390070"/>
              <a:gd name="connsiteY0" fmla="*/ 0 h 184693"/>
              <a:gd name="connsiteX1" fmla="*/ 390525 w 1390070"/>
              <a:gd name="connsiteY1" fmla="*/ 61913 h 184693"/>
              <a:gd name="connsiteX2" fmla="*/ 671512 w 1390070"/>
              <a:gd name="connsiteY2" fmla="*/ 76200 h 184693"/>
              <a:gd name="connsiteX3" fmla="*/ 1314450 w 1390070"/>
              <a:gd name="connsiteY3" fmla="*/ 180975 h 184693"/>
              <a:gd name="connsiteX4" fmla="*/ 1366837 w 1390070"/>
              <a:gd name="connsiteY4" fmla="*/ 161925 h 184693"/>
              <a:gd name="connsiteX0" fmla="*/ 0 w 1367815"/>
              <a:gd name="connsiteY0" fmla="*/ 0 h 161952"/>
              <a:gd name="connsiteX1" fmla="*/ 390525 w 1367815"/>
              <a:gd name="connsiteY1" fmla="*/ 61913 h 161952"/>
              <a:gd name="connsiteX2" fmla="*/ 671512 w 1367815"/>
              <a:gd name="connsiteY2" fmla="*/ 76200 h 161952"/>
              <a:gd name="connsiteX3" fmla="*/ 1085850 w 1367815"/>
              <a:gd name="connsiteY3" fmla="*/ 42862 h 161952"/>
              <a:gd name="connsiteX4" fmla="*/ 1366837 w 1367815"/>
              <a:gd name="connsiteY4" fmla="*/ 161925 h 161952"/>
              <a:gd name="connsiteX0" fmla="*/ 0 w 1310981"/>
              <a:gd name="connsiteY0" fmla="*/ 9525 h 86677"/>
              <a:gd name="connsiteX1" fmla="*/ 390525 w 1310981"/>
              <a:gd name="connsiteY1" fmla="*/ 71438 h 86677"/>
              <a:gd name="connsiteX2" fmla="*/ 671512 w 1310981"/>
              <a:gd name="connsiteY2" fmla="*/ 85725 h 86677"/>
              <a:gd name="connsiteX3" fmla="*/ 1085850 w 1310981"/>
              <a:gd name="connsiteY3" fmla="*/ 52387 h 86677"/>
              <a:gd name="connsiteX4" fmla="*/ 1309687 w 1310981"/>
              <a:gd name="connsiteY4" fmla="*/ 0 h 86677"/>
              <a:gd name="connsiteX0" fmla="*/ 0 w 1301456"/>
              <a:gd name="connsiteY0" fmla="*/ 0 h 91715"/>
              <a:gd name="connsiteX1" fmla="*/ 381000 w 1301456"/>
              <a:gd name="connsiteY1" fmla="*/ 76200 h 91715"/>
              <a:gd name="connsiteX2" fmla="*/ 661987 w 1301456"/>
              <a:gd name="connsiteY2" fmla="*/ 90487 h 91715"/>
              <a:gd name="connsiteX3" fmla="*/ 1076325 w 1301456"/>
              <a:gd name="connsiteY3" fmla="*/ 57149 h 91715"/>
              <a:gd name="connsiteX4" fmla="*/ 1300162 w 1301456"/>
              <a:gd name="connsiteY4" fmla="*/ 4762 h 91715"/>
              <a:gd name="connsiteX0" fmla="*/ 0 w 1301456"/>
              <a:gd name="connsiteY0" fmla="*/ 0 h 90518"/>
              <a:gd name="connsiteX1" fmla="*/ 352425 w 1301456"/>
              <a:gd name="connsiteY1" fmla="*/ 61913 h 90518"/>
              <a:gd name="connsiteX2" fmla="*/ 661987 w 1301456"/>
              <a:gd name="connsiteY2" fmla="*/ 90487 h 90518"/>
              <a:gd name="connsiteX3" fmla="*/ 1076325 w 1301456"/>
              <a:gd name="connsiteY3" fmla="*/ 57149 h 90518"/>
              <a:gd name="connsiteX4" fmla="*/ 1300162 w 1301456"/>
              <a:gd name="connsiteY4" fmla="*/ 4762 h 90518"/>
              <a:gd name="connsiteX0" fmla="*/ 0 w 1249609"/>
              <a:gd name="connsiteY0" fmla="*/ 0 h 90518"/>
              <a:gd name="connsiteX1" fmla="*/ 352425 w 1249609"/>
              <a:gd name="connsiteY1" fmla="*/ 61913 h 90518"/>
              <a:gd name="connsiteX2" fmla="*/ 661987 w 1249609"/>
              <a:gd name="connsiteY2" fmla="*/ 90487 h 90518"/>
              <a:gd name="connsiteX3" fmla="*/ 1076325 w 1249609"/>
              <a:gd name="connsiteY3" fmla="*/ 57149 h 90518"/>
              <a:gd name="connsiteX4" fmla="*/ 1247775 w 1249609"/>
              <a:gd name="connsiteY4" fmla="*/ 4762 h 90518"/>
              <a:gd name="connsiteX0" fmla="*/ 0 w 1273421"/>
              <a:gd name="connsiteY0" fmla="*/ 0 h 85755"/>
              <a:gd name="connsiteX1" fmla="*/ 376237 w 1273421"/>
              <a:gd name="connsiteY1" fmla="*/ 57151 h 85755"/>
              <a:gd name="connsiteX2" fmla="*/ 685799 w 1273421"/>
              <a:gd name="connsiteY2" fmla="*/ 85725 h 85755"/>
              <a:gd name="connsiteX3" fmla="*/ 1100137 w 1273421"/>
              <a:gd name="connsiteY3" fmla="*/ 52387 h 85755"/>
              <a:gd name="connsiteX4" fmla="*/ 1271587 w 1273421"/>
              <a:gd name="connsiteY4" fmla="*/ 0 h 8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421" h="85755">
                <a:moveTo>
                  <a:pt x="0" y="0"/>
                </a:moveTo>
                <a:cubicBezTo>
                  <a:pt x="41275" y="21034"/>
                  <a:pt x="261937" y="42863"/>
                  <a:pt x="376237" y="57151"/>
                </a:cubicBezTo>
                <a:cubicBezTo>
                  <a:pt x="490537" y="71439"/>
                  <a:pt x="565149" y="86519"/>
                  <a:pt x="685799" y="85725"/>
                </a:cubicBezTo>
                <a:cubicBezTo>
                  <a:pt x="806449" y="84931"/>
                  <a:pt x="1002506" y="66675"/>
                  <a:pt x="1100137" y="52387"/>
                </a:cubicBezTo>
                <a:cubicBezTo>
                  <a:pt x="1197768" y="38100"/>
                  <a:pt x="1287462" y="1984"/>
                  <a:pt x="1271587" y="0"/>
                </a:cubicBezTo>
              </a:path>
            </a:pathLst>
          </a:cu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28"/>
          <p:cNvSpPr>
            <a:spLocks/>
          </p:cNvSpPr>
          <p:nvPr/>
        </p:nvSpPr>
        <p:spPr bwMode="auto">
          <a:xfrm flipH="1">
            <a:off x="550863" y="2008775"/>
            <a:ext cx="8655050" cy="338554"/>
          </a:xfrm>
          <a:custGeom>
            <a:avLst/>
            <a:gdLst>
              <a:gd name="T0" fmla="*/ 0 w 5452"/>
              <a:gd name="T1" fmla="*/ 4 h 4"/>
              <a:gd name="T2" fmla="*/ 5452 w 5452"/>
              <a:gd name="T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452" h="4">
                <a:moveTo>
                  <a:pt x="0" y="4"/>
                </a:moveTo>
                <a:lnTo>
                  <a:pt x="5452" y="0"/>
                </a:lnTo>
              </a:path>
            </a:pathLst>
          </a:custGeom>
          <a:noFill/>
          <a:ln w="1905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399" y="2362198"/>
            <a:ext cx="55118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Basin-Center (Commonly product of LST &amp; TST)</a:t>
            </a:r>
          </a:p>
          <a:p>
            <a:pPr lvl="1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Thick evaporites deposited across whole basin (&gt; 50 m thick evaporite intervals)</a:t>
            </a:r>
          </a:p>
          <a:p>
            <a:pPr lvl="1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Shallow to deep water evaporites occur in many different settings (shelf, slope, basin) </a:t>
            </a:r>
          </a:p>
          <a:p>
            <a:pPr lvl="1"/>
            <a:endParaRPr lang="en-US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Platform (Commonly product of LST &amp; TST)</a:t>
            </a:r>
          </a:p>
          <a:p>
            <a:pPr lvl="1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&lt; 50 m thick evaporite intervals, commonly &lt; 5 m thick evaporite beds inter-bedded with thin to thick carbonate intervals</a:t>
            </a:r>
          </a:p>
          <a:p>
            <a:pPr lvl="1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Shallow water (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Evaporitive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Lagoon) &amp;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subaerial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(Sabkha, Salina, Mudflat) evaporites landward of barrier or sill</a:t>
            </a:r>
          </a:p>
          <a:p>
            <a:pPr lvl="1"/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Open marine sediments deposited seaward of </a:t>
            </a:r>
            <a:r>
              <a:rPr 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sill</a:t>
            </a:r>
            <a:endParaRPr lang="en-US" sz="1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Continental (Playa Lakes) (not discussed here)</a:t>
            </a:r>
          </a:p>
        </p:txBody>
      </p:sp>
      <p:sp>
        <p:nvSpPr>
          <p:cNvPr id="5" name="Oval 4"/>
          <p:cNvSpPr/>
          <p:nvPr/>
        </p:nvSpPr>
        <p:spPr>
          <a:xfrm>
            <a:off x="6396901" y="1577464"/>
            <a:ext cx="1593097" cy="633486"/>
          </a:xfrm>
          <a:custGeom>
            <a:avLst/>
            <a:gdLst>
              <a:gd name="connsiteX0" fmla="*/ 0 w 1620542"/>
              <a:gd name="connsiteY0" fmla="*/ 314362 h 628723"/>
              <a:gd name="connsiteX1" fmla="*/ 810271 w 1620542"/>
              <a:gd name="connsiteY1" fmla="*/ 0 h 628723"/>
              <a:gd name="connsiteX2" fmla="*/ 1620542 w 1620542"/>
              <a:gd name="connsiteY2" fmla="*/ 314362 h 628723"/>
              <a:gd name="connsiteX3" fmla="*/ 810271 w 1620542"/>
              <a:gd name="connsiteY3" fmla="*/ 628724 h 628723"/>
              <a:gd name="connsiteX4" fmla="*/ 0 w 1620542"/>
              <a:gd name="connsiteY4" fmla="*/ 314362 h 628723"/>
              <a:gd name="connsiteX0" fmla="*/ 0 w 1592832"/>
              <a:gd name="connsiteY0" fmla="*/ 219911 h 632403"/>
              <a:gd name="connsiteX1" fmla="*/ 782561 w 1592832"/>
              <a:gd name="connsiteY1" fmla="*/ 2531 h 632403"/>
              <a:gd name="connsiteX2" fmla="*/ 1592832 w 1592832"/>
              <a:gd name="connsiteY2" fmla="*/ 316893 h 632403"/>
              <a:gd name="connsiteX3" fmla="*/ 782561 w 1592832"/>
              <a:gd name="connsiteY3" fmla="*/ 631255 h 632403"/>
              <a:gd name="connsiteX4" fmla="*/ 0 w 1592832"/>
              <a:gd name="connsiteY4" fmla="*/ 219911 h 632403"/>
              <a:gd name="connsiteX0" fmla="*/ 265 w 1593097"/>
              <a:gd name="connsiteY0" fmla="*/ 273545 h 686037"/>
              <a:gd name="connsiteX1" fmla="*/ 782826 w 1593097"/>
              <a:gd name="connsiteY1" fmla="*/ 56165 h 686037"/>
              <a:gd name="connsiteX2" fmla="*/ 1593097 w 1593097"/>
              <a:gd name="connsiteY2" fmla="*/ 370527 h 686037"/>
              <a:gd name="connsiteX3" fmla="*/ 782826 w 1593097"/>
              <a:gd name="connsiteY3" fmla="*/ 684889 h 686037"/>
              <a:gd name="connsiteX4" fmla="*/ 265 w 1593097"/>
              <a:gd name="connsiteY4" fmla="*/ 273545 h 686037"/>
              <a:gd name="connsiteX0" fmla="*/ 265 w 1593097"/>
              <a:gd name="connsiteY0" fmla="*/ 220994 h 633486"/>
              <a:gd name="connsiteX1" fmla="*/ 782826 w 1593097"/>
              <a:gd name="connsiteY1" fmla="*/ 3614 h 633486"/>
              <a:gd name="connsiteX2" fmla="*/ 1593097 w 1593097"/>
              <a:gd name="connsiteY2" fmla="*/ 317976 h 633486"/>
              <a:gd name="connsiteX3" fmla="*/ 782826 w 1593097"/>
              <a:gd name="connsiteY3" fmla="*/ 632338 h 633486"/>
              <a:gd name="connsiteX4" fmla="*/ 265 w 1593097"/>
              <a:gd name="connsiteY4" fmla="*/ 220994 h 633486"/>
              <a:gd name="connsiteX0" fmla="*/ 265 w 1593350"/>
              <a:gd name="connsiteY0" fmla="*/ 220994 h 633486"/>
              <a:gd name="connsiteX1" fmla="*/ 782826 w 1593350"/>
              <a:gd name="connsiteY1" fmla="*/ 3614 h 633486"/>
              <a:gd name="connsiteX2" fmla="*/ 1593097 w 1593350"/>
              <a:gd name="connsiteY2" fmla="*/ 317976 h 633486"/>
              <a:gd name="connsiteX3" fmla="*/ 782826 w 1593350"/>
              <a:gd name="connsiteY3" fmla="*/ 632338 h 633486"/>
              <a:gd name="connsiteX4" fmla="*/ 265 w 1593350"/>
              <a:gd name="connsiteY4" fmla="*/ 220994 h 633486"/>
              <a:gd name="connsiteX0" fmla="*/ 265 w 1593097"/>
              <a:gd name="connsiteY0" fmla="*/ 220994 h 633486"/>
              <a:gd name="connsiteX1" fmla="*/ 782826 w 1593097"/>
              <a:gd name="connsiteY1" fmla="*/ 3614 h 633486"/>
              <a:gd name="connsiteX2" fmla="*/ 1593097 w 1593097"/>
              <a:gd name="connsiteY2" fmla="*/ 317976 h 633486"/>
              <a:gd name="connsiteX3" fmla="*/ 782826 w 1593097"/>
              <a:gd name="connsiteY3" fmla="*/ 632338 h 633486"/>
              <a:gd name="connsiteX4" fmla="*/ 265 w 1593097"/>
              <a:gd name="connsiteY4" fmla="*/ 220994 h 633486"/>
              <a:gd name="connsiteX0" fmla="*/ 265 w 1593097"/>
              <a:gd name="connsiteY0" fmla="*/ 220994 h 634228"/>
              <a:gd name="connsiteX1" fmla="*/ 782826 w 1593097"/>
              <a:gd name="connsiteY1" fmla="*/ 3614 h 634228"/>
              <a:gd name="connsiteX2" fmla="*/ 1593097 w 1593097"/>
              <a:gd name="connsiteY2" fmla="*/ 317976 h 634228"/>
              <a:gd name="connsiteX3" fmla="*/ 782826 w 1593097"/>
              <a:gd name="connsiteY3" fmla="*/ 632338 h 634228"/>
              <a:gd name="connsiteX4" fmla="*/ 265 w 1593097"/>
              <a:gd name="connsiteY4" fmla="*/ 220994 h 634228"/>
              <a:gd name="connsiteX0" fmla="*/ 265 w 1593097"/>
              <a:gd name="connsiteY0" fmla="*/ 220994 h 633486"/>
              <a:gd name="connsiteX1" fmla="*/ 782826 w 1593097"/>
              <a:gd name="connsiteY1" fmla="*/ 3614 h 633486"/>
              <a:gd name="connsiteX2" fmla="*/ 1593097 w 1593097"/>
              <a:gd name="connsiteY2" fmla="*/ 317976 h 633486"/>
              <a:gd name="connsiteX3" fmla="*/ 782826 w 1593097"/>
              <a:gd name="connsiteY3" fmla="*/ 632338 h 633486"/>
              <a:gd name="connsiteX4" fmla="*/ 265 w 1593097"/>
              <a:gd name="connsiteY4" fmla="*/ 220994 h 6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097" h="633486">
                <a:moveTo>
                  <a:pt x="265" y="220994"/>
                </a:moveTo>
                <a:cubicBezTo>
                  <a:pt x="-13590" y="19669"/>
                  <a:pt x="517354" y="-12550"/>
                  <a:pt x="782826" y="3614"/>
                </a:cubicBezTo>
                <a:cubicBezTo>
                  <a:pt x="1048298" y="19778"/>
                  <a:pt x="1593098" y="75085"/>
                  <a:pt x="1593097" y="317976"/>
                </a:cubicBezTo>
                <a:cubicBezTo>
                  <a:pt x="1593097" y="491593"/>
                  <a:pt x="1242262" y="648502"/>
                  <a:pt x="782826" y="632338"/>
                </a:cubicBezTo>
                <a:cubicBezTo>
                  <a:pt x="323390" y="616174"/>
                  <a:pt x="14120" y="422319"/>
                  <a:pt x="265" y="220994"/>
                </a:cubicBezTo>
                <a:close/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88857" y="1616829"/>
            <a:ext cx="3344730" cy="670046"/>
          </a:xfrm>
          <a:custGeom>
            <a:avLst/>
            <a:gdLst>
              <a:gd name="connsiteX0" fmla="*/ 0 w 3455566"/>
              <a:gd name="connsiteY0" fmla="*/ 333411 h 666821"/>
              <a:gd name="connsiteX1" fmla="*/ 1727783 w 3455566"/>
              <a:gd name="connsiteY1" fmla="*/ 0 h 666821"/>
              <a:gd name="connsiteX2" fmla="*/ 3455566 w 3455566"/>
              <a:gd name="connsiteY2" fmla="*/ 333411 h 666821"/>
              <a:gd name="connsiteX3" fmla="*/ 1727783 w 3455566"/>
              <a:gd name="connsiteY3" fmla="*/ 666822 h 666821"/>
              <a:gd name="connsiteX4" fmla="*/ 0 w 3455566"/>
              <a:gd name="connsiteY4" fmla="*/ 333411 h 666821"/>
              <a:gd name="connsiteX0" fmla="*/ 0 w 3455566"/>
              <a:gd name="connsiteY0" fmla="*/ 333411 h 666822"/>
              <a:gd name="connsiteX1" fmla="*/ 1727783 w 3455566"/>
              <a:gd name="connsiteY1" fmla="*/ 0 h 666822"/>
              <a:gd name="connsiteX2" fmla="*/ 3455566 w 3455566"/>
              <a:gd name="connsiteY2" fmla="*/ 333411 h 666822"/>
              <a:gd name="connsiteX3" fmla="*/ 1727783 w 3455566"/>
              <a:gd name="connsiteY3" fmla="*/ 666822 h 666822"/>
              <a:gd name="connsiteX4" fmla="*/ 0 w 3455566"/>
              <a:gd name="connsiteY4" fmla="*/ 333411 h 666822"/>
              <a:gd name="connsiteX0" fmla="*/ 0 w 3455566"/>
              <a:gd name="connsiteY0" fmla="*/ 333411 h 666822"/>
              <a:gd name="connsiteX1" fmla="*/ 1727783 w 3455566"/>
              <a:gd name="connsiteY1" fmla="*/ 0 h 666822"/>
              <a:gd name="connsiteX2" fmla="*/ 3455566 w 3455566"/>
              <a:gd name="connsiteY2" fmla="*/ 333411 h 666822"/>
              <a:gd name="connsiteX3" fmla="*/ 1727783 w 3455566"/>
              <a:gd name="connsiteY3" fmla="*/ 666822 h 666822"/>
              <a:gd name="connsiteX4" fmla="*/ 0 w 3455566"/>
              <a:gd name="connsiteY4" fmla="*/ 333411 h 666822"/>
              <a:gd name="connsiteX0" fmla="*/ 0 w 3344730"/>
              <a:gd name="connsiteY0" fmla="*/ 333533 h 667045"/>
              <a:gd name="connsiteX1" fmla="*/ 1727783 w 3344730"/>
              <a:gd name="connsiteY1" fmla="*/ 122 h 667045"/>
              <a:gd name="connsiteX2" fmla="*/ 3344730 w 3344730"/>
              <a:gd name="connsiteY2" fmla="*/ 305824 h 667045"/>
              <a:gd name="connsiteX3" fmla="*/ 1727783 w 3344730"/>
              <a:gd name="connsiteY3" fmla="*/ 666944 h 667045"/>
              <a:gd name="connsiteX4" fmla="*/ 0 w 3344730"/>
              <a:gd name="connsiteY4" fmla="*/ 333533 h 667045"/>
              <a:gd name="connsiteX0" fmla="*/ 0 w 3344730"/>
              <a:gd name="connsiteY0" fmla="*/ 335762 h 669274"/>
              <a:gd name="connsiteX1" fmla="*/ 1727783 w 3344730"/>
              <a:gd name="connsiteY1" fmla="*/ 2351 h 669274"/>
              <a:gd name="connsiteX2" fmla="*/ 3344730 w 3344730"/>
              <a:gd name="connsiteY2" fmla="*/ 308053 h 669274"/>
              <a:gd name="connsiteX3" fmla="*/ 1727783 w 3344730"/>
              <a:gd name="connsiteY3" fmla="*/ 669173 h 669274"/>
              <a:gd name="connsiteX4" fmla="*/ 0 w 3344730"/>
              <a:gd name="connsiteY4" fmla="*/ 335762 h 669274"/>
              <a:gd name="connsiteX0" fmla="*/ 0 w 3344730"/>
              <a:gd name="connsiteY0" fmla="*/ 335762 h 669274"/>
              <a:gd name="connsiteX1" fmla="*/ 1727783 w 3344730"/>
              <a:gd name="connsiteY1" fmla="*/ 2351 h 669274"/>
              <a:gd name="connsiteX2" fmla="*/ 3344730 w 3344730"/>
              <a:gd name="connsiteY2" fmla="*/ 308053 h 669274"/>
              <a:gd name="connsiteX3" fmla="*/ 1727783 w 3344730"/>
              <a:gd name="connsiteY3" fmla="*/ 669173 h 669274"/>
              <a:gd name="connsiteX4" fmla="*/ 0 w 3344730"/>
              <a:gd name="connsiteY4" fmla="*/ 335762 h 669274"/>
              <a:gd name="connsiteX0" fmla="*/ 0 w 3344730"/>
              <a:gd name="connsiteY0" fmla="*/ 335762 h 670046"/>
              <a:gd name="connsiteX1" fmla="*/ 1727783 w 3344730"/>
              <a:gd name="connsiteY1" fmla="*/ 2351 h 670046"/>
              <a:gd name="connsiteX2" fmla="*/ 3344730 w 3344730"/>
              <a:gd name="connsiteY2" fmla="*/ 308053 h 670046"/>
              <a:gd name="connsiteX3" fmla="*/ 1727783 w 3344730"/>
              <a:gd name="connsiteY3" fmla="*/ 669173 h 670046"/>
              <a:gd name="connsiteX4" fmla="*/ 0 w 3344730"/>
              <a:gd name="connsiteY4" fmla="*/ 335762 h 67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4730" h="670046">
                <a:moveTo>
                  <a:pt x="0" y="335762"/>
                </a:moveTo>
                <a:cubicBezTo>
                  <a:pt x="0" y="-776"/>
                  <a:pt x="1170328" y="6969"/>
                  <a:pt x="1727783" y="2351"/>
                </a:cubicBezTo>
                <a:cubicBezTo>
                  <a:pt x="2285238" y="-2267"/>
                  <a:pt x="3330876" y="-28485"/>
                  <a:pt x="3344730" y="308053"/>
                </a:cubicBezTo>
                <a:cubicBezTo>
                  <a:pt x="3317021" y="658446"/>
                  <a:pt x="2285238" y="664555"/>
                  <a:pt x="1727783" y="669173"/>
                </a:cubicBezTo>
                <a:cubicBezTo>
                  <a:pt x="1170328" y="673791"/>
                  <a:pt x="0" y="672300"/>
                  <a:pt x="0" y="335762"/>
                </a:cubicBezTo>
                <a:close/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"/>
          <p:cNvSpPr/>
          <p:nvPr/>
        </p:nvSpPr>
        <p:spPr>
          <a:xfrm>
            <a:off x="979568" y="1479068"/>
            <a:ext cx="1593097" cy="633486"/>
          </a:xfrm>
          <a:custGeom>
            <a:avLst/>
            <a:gdLst>
              <a:gd name="connsiteX0" fmla="*/ 0 w 1620542"/>
              <a:gd name="connsiteY0" fmla="*/ 314362 h 628723"/>
              <a:gd name="connsiteX1" fmla="*/ 810271 w 1620542"/>
              <a:gd name="connsiteY1" fmla="*/ 0 h 628723"/>
              <a:gd name="connsiteX2" fmla="*/ 1620542 w 1620542"/>
              <a:gd name="connsiteY2" fmla="*/ 314362 h 628723"/>
              <a:gd name="connsiteX3" fmla="*/ 810271 w 1620542"/>
              <a:gd name="connsiteY3" fmla="*/ 628724 h 628723"/>
              <a:gd name="connsiteX4" fmla="*/ 0 w 1620542"/>
              <a:gd name="connsiteY4" fmla="*/ 314362 h 628723"/>
              <a:gd name="connsiteX0" fmla="*/ 0 w 1592832"/>
              <a:gd name="connsiteY0" fmla="*/ 219911 h 632403"/>
              <a:gd name="connsiteX1" fmla="*/ 782561 w 1592832"/>
              <a:gd name="connsiteY1" fmla="*/ 2531 h 632403"/>
              <a:gd name="connsiteX2" fmla="*/ 1592832 w 1592832"/>
              <a:gd name="connsiteY2" fmla="*/ 316893 h 632403"/>
              <a:gd name="connsiteX3" fmla="*/ 782561 w 1592832"/>
              <a:gd name="connsiteY3" fmla="*/ 631255 h 632403"/>
              <a:gd name="connsiteX4" fmla="*/ 0 w 1592832"/>
              <a:gd name="connsiteY4" fmla="*/ 219911 h 632403"/>
              <a:gd name="connsiteX0" fmla="*/ 265 w 1593097"/>
              <a:gd name="connsiteY0" fmla="*/ 273545 h 686037"/>
              <a:gd name="connsiteX1" fmla="*/ 782826 w 1593097"/>
              <a:gd name="connsiteY1" fmla="*/ 56165 h 686037"/>
              <a:gd name="connsiteX2" fmla="*/ 1593097 w 1593097"/>
              <a:gd name="connsiteY2" fmla="*/ 370527 h 686037"/>
              <a:gd name="connsiteX3" fmla="*/ 782826 w 1593097"/>
              <a:gd name="connsiteY3" fmla="*/ 684889 h 686037"/>
              <a:gd name="connsiteX4" fmla="*/ 265 w 1593097"/>
              <a:gd name="connsiteY4" fmla="*/ 273545 h 686037"/>
              <a:gd name="connsiteX0" fmla="*/ 265 w 1593097"/>
              <a:gd name="connsiteY0" fmla="*/ 220994 h 633486"/>
              <a:gd name="connsiteX1" fmla="*/ 782826 w 1593097"/>
              <a:gd name="connsiteY1" fmla="*/ 3614 h 633486"/>
              <a:gd name="connsiteX2" fmla="*/ 1593097 w 1593097"/>
              <a:gd name="connsiteY2" fmla="*/ 317976 h 633486"/>
              <a:gd name="connsiteX3" fmla="*/ 782826 w 1593097"/>
              <a:gd name="connsiteY3" fmla="*/ 632338 h 633486"/>
              <a:gd name="connsiteX4" fmla="*/ 265 w 1593097"/>
              <a:gd name="connsiteY4" fmla="*/ 220994 h 633486"/>
              <a:gd name="connsiteX0" fmla="*/ 265 w 1593350"/>
              <a:gd name="connsiteY0" fmla="*/ 220994 h 633486"/>
              <a:gd name="connsiteX1" fmla="*/ 782826 w 1593350"/>
              <a:gd name="connsiteY1" fmla="*/ 3614 h 633486"/>
              <a:gd name="connsiteX2" fmla="*/ 1593097 w 1593350"/>
              <a:gd name="connsiteY2" fmla="*/ 317976 h 633486"/>
              <a:gd name="connsiteX3" fmla="*/ 782826 w 1593350"/>
              <a:gd name="connsiteY3" fmla="*/ 632338 h 633486"/>
              <a:gd name="connsiteX4" fmla="*/ 265 w 1593350"/>
              <a:gd name="connsiteY4" fmla="*/ 220994 h 633486"/>
              <a:gd name="connsiteX0" fmla="*/ 265 w 1593097"/>
              <a:gd name="connsiteY0" fmla="*/ 220994 h 633486"/>
              <a:gd name="connsiteX1" fmla="*/ 782826 w 1593097"/>
              <a:gd name="connsiteY1" fmla="*/ 3614 h 633486"/>
              <a:gd name="connsiteX2" fmla="*/ 1593097 w 1593097"/>
              <a:gd name="connsiteY2" fmla="*/ 317976 h 633486"/>
              <a:gd name="connsiteX3" fmla="*/ 782826 w 1593097"/>
              <a:gd name="connsiteY3" fmla="*/ 632338 h 633486"/>
              <a:gd name="connsiteX4" fmla="*/ 265 w 1593097"/>
              <a:gd name="connsiteY4" fmla="*/ 220994 h 633486"/>
              <a:gd name="connsiteX0" fmla="*/ 265 w 1593097"/>
              <a:gd name="connsiteY0" fmla="*/ 220994 h 634228"/>
              <a:gd name="connsiteX1" fmla="*/ 782826 w 1593097"/>
              <a:gd name="connsiteY1" fmla="*/ 3614 h 634228"/>
              <a:gd name="connsiteX2" fmla="*/ 1593097 w 1593097"/>
              <a:gd name="connsiteY2" fmla="*/ 317976 h 634228"/>
              <a:gd name="connsiteX3" fmla="*/ 782826 w 1593097"/>
              <a:gd name="connsiteY3" fmla="*/ 632338 h 634228"/>
              <a:gd name="connsiteX4" fmla="*/ 265 w 1593097"/>
              <a:gd name="connsiteY4" fmla="*/ 220994 h 634228"/>
              <a:gd name="connsiteX0" fmla="*/ 265 w 1593097"/>
              <a:gd name="connsiteY0" fmla="*/ 220994 h 633486"/>
              <a:gd name="connsiteX1" fmla="*/ 782826 w 1593097"/>
              <a:gd name="connsiteY1" fmla="*/ 3614 h 633486"/>
              <a:gd name="connsiteX2" fmla="*/ 1593097 w 1593097"/>
              <a:gd name="connsiteY2" fmla="*/ 317976 h 633486"/>
              <a:gd name="connsiteX3" fmla="*/ 782826 w 1593097"/>
              <a:gd name="connsiteY3" fmla="*/ 632338 h 633486"/>
              <a:gd name="connsiteX4" fmla="*/ 265 w 1593097"/>
              <a:gd name="connsiteY4" fmla="*/ 220994 h 6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3097" h="633486">
                <a:moveTo>
                  <a:pt x="265" y="220994"/>
                </a:moveTo>
                <a:cubicBezTo>
                  <a:pt x="-13590" y="19669"/>
                  <a:pt x="517354" y="-12550"/>
                  <a:pt x="782826" y="3614"/>
                </a:cubicBezTo>
                <a:cubicBezTo>
                  <a:pt x="1048298" y="19778"/>
                  <a:pt x="1593098" y="75085"/>
                  <a:pt x="1593097" y="317976"/>
                </a:cubicBezTo>
                <a:cubicBezTo>
                  <a:pt x="1593097" y="491593"/>
                  <a:pt x="1242262" y="648502"/>
                  <a:pt x="782826" y="632338"/>
                </a:cubicBezTo>
                <a:cubicBezTo>
                  <a:pt x="323390" y="616174"/>
                  <a:pt x="14120" y="422319"/>
                  <a:pt x="265" y="220994"/>
                </a:cubicBezTo>
                <a:close/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133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1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Permian-Basin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3028" y="1066800"/>
            <a:ext cx="5597143" cy="52028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87569" y="232618"/>
            <a:ext cx="9486900" cy="6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 smtClean="0">
                <a:latin typeface="+mj-lt"/>
              </a:rPr>
              <a:t>Permian Basin West Texas and New Mexico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3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74" name="Picture 2" descr="p3s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b="2222"/>
          <a:stretch/>
        </p:blipFill>
        <p:spPr bwMode="auto">
          <a:xfrm>
            <a:off x="762000" y="1124065"/>
            <a:ext cx="8153400" cy="52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62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1524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Lecture Ends!!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    and </a:t>
            </a:r>
            <a:r>
              <a:rPr lang="en-US" dirty="0">
                <a:solidFill>
                  <a:schemeClr val="tx2"/>
                </a:solidFill>
              </a:rPr>
              <a:t>so </a:t>
            </a:r>
            <a:r>
              <a:rPr lang="en-US" dirty="0" smtClean="0">
                <a:solidFill>
                  <a:schemeClr val="tx2"/>
                </a:solidFill>
              </a:rPr>
              <a:t>for a glass of lemonade!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7" name="Picture 3" descr="p3s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6" b="5555"/>
          <a:stretch/>
        </p:blipFill>
        <p:spPr bwMode="auto">
          <a:xfrm>
            <a:off x="680803" y="1600200"/>
            <a:ext cx="9144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4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4" name="Picture 4" descr="p3s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48083"/>
            <a:ext cx="9067800" cy="50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61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p11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27" y="1075831"/>
            <a:ext cx="403860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171" name="AutoShape 3"/>
          <p:cNvSpPr>
            <a:spLocks noChangeArrowheads="1"/>
          </p:cNvSpPr>
          <p:nvPr/>
        </p:nvSpPr>
        <p:spPr bwMode="auto">
          <a:xfrm>
            <a:off x="662179" y="3683000"/>
            <a:ext cx="2293937" cy="2641600"/>
          </a:xfrm>
          <a:prstGeom prst="rightArrowCallout">
            <a:avLst>
              <a:gd name="adj1" fmla="val 28789"/>
              <a:gd name="adj2" fmla="val 28789"/>
              <a:gd name="adj3" fmla="val 1666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View of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Guadalupe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Mts. from 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Salt 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Flat</a:t>
            </a:r>
          </a:p>
        </p:txBody>
      </p:sp>
      <p:sp>
        <p:nvSpPr>
          <p:cNvPr id="391172" name="AutoShape 4"/>
          <p:cNvSpPr>
            <a:spLocks noChangeArrowheads="1"/>
          </p:cNvSpPr>
          <p:nvPr/>
        </p:nvSpPr>
        <p:spPr bwMode="auto">
          <a:xfrm>
            <a:off x="4024728" y="4501865"/>
            <a:ext cx="2990850" cy="1973262"/>
          </a:xfrm>
          <a:prstGeom prst="leftArrowCallout">
            <a:avLst>
              <a:gd name="adj1" fmla="val 25000"/>
              <a:gd name="adj2" fmla="val 25000"/>
              <a:gd name="adj3" fmla="val 25261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Turbidite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Fans of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The Delaware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Mountain 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Group</a:t>
            </a:r>
          </a:p>
        </p:txBody>
      </p:sp>
      <p:sp>
        <p:nvSpPr>
          <p:cNvPr id="391173" name="AutoShape 5"/>
          <p:cNvSpPr>
            <a:spLocks noChangeArrowheads="1"/>
          </p:cNvSpPr>
          <p:nvPr/>
        </p:nvSpPr>
        <p:spPr bwMode="auto">
          <a:xfrm rot="2458576">
            <a:off x="757283" y="2755869"/>
            <a:ext cx="3732213" cy="685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McKittrick Cayon</a:t>
            </a:r>
          </a:p>
        </p:txBody>
      </p:sp>
      <p:sp>
        <p:nvSpPr>
          <p:cNvPr id="391174" name="AutoShape 6"/>
          <p:cNvSpPr>
            <a:spLocks noChangeArrowheads="1"/>
          </p:cNvSpPr>
          <p:nvPr/>
        </p:nvSpPr>
        <p:spPr bwMode="auto">
          <a:xfrm rot="20853419" flipH="1">
            <a:off x="4160916" y="3353735"/>
            <a:ext cx="4208463" cy="8429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Rader Conglomerate</a:t>
            </a:r>
          </a:p>
        </p:txBody>
      </p:sp>
      <p:sp>
        <p:nvSpPr>
          <p:cNvPr id="391175" name="AutoShape 7"/>
          <p:cNvSpPr>
            <a:spLocks noChangeArrowheads="1"/>
          </p:cNvSpPr>
          <p:nvPr/>
        </p:nvSpPr>
        <p:spPr bwMode="auto">
          <a:xfrm rot="20853419" flipH="1">
            <a:off x="5639563" y="2091862"/>
            <a:ext cx="3082925" cy="15462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Carlsbad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Caverns</a:t>
            </a:r>
          </a:p>
        </p:txBody>
      </p:sp>
      <p:sp>
        <p:nvSpPr>
          <p:cNvPr id="391176" name="AutoShape 8"/>
          <p:cNvSpPr>
            <a:spLocks noChangeArrowheads="1"/>
          </p:cNvSpPr>
          <p:nvPr/>
        </p:nvSpPr>
        <p:spPr bwMode="auto">
          <a:xfrm rot="19852635" flipH="1">
            <a:off x="4109492" y="1065244"/>
            <a:ext cx="3082925" cy="15462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Sitting Bull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Falls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Field Stops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30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animBg="1" autoUpdateAnimBg="0"/>
      <p:bldP spid="391172" grpId="0" animBg="1" autoUpdateAnimBg="0"/>
      <p:bldP spid="391173" grpId="0" animBg="1" autoUpdateAnimBg="0"/>
      <p:bldP spid="391174" grpId="0" animBg="1" autoUpdateAnimBg="0"/>
      <p:bldP spid="391175" grpId="0" animBg="1" autoUpdateAnimBg="0"/>
      <p:bldP spid="39117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5" name="Picture 3" descr="Lo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" b="5556"/>
          <a:stretch/>
        </p:blipFill>
        <p:spPr bwMode="auto">
          <a:xfrm>
            <a:off x="2819400" y="1107105"/>
            <a:ext cx="4629150" cy="52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7556" name="AutoShape 4"/>
          <p:cNvSpPr>
            <a:spLocks noChangeArrowheads="1"/>
          </p:cNvSpPr>
          <p:nvPr/>
        </p:nvSpPr>
        <p:spPr bwMode="auto">
          <a:xfrm>
            <a:off x="685800" y="3124200"/>
            <a:ext cx="3733800" cy="914400"/>
          </a:xfrm>
          <a:prstGeom prst="rightArrow">
            <a:avLst>
              <a:gd name="adj1" fmla="val 50000"/>
              <a:gd name="adj2" fmla="val 102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Brushy Canyon Sands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7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6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3" name="Picture 3" descr="p4s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18889"/>
          <a:stretch/>
        </p:blipFill>
        <p:spPr bwMode="auto">
          <a:xfrm>
            <a:off x="381000" y="1676400"/>
            <a:ext cx="9144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45" name="AutoShape 5"/>
          <p:cNvSpPr>
            <a:spLocks noChangeArrowheads="1"/>
          </p:cNvSpPr>
          <p:nvPr/>
        </p:nvSpPr>
        <p:spPr bwMode="auto">
          <a:xfrm rot="880763">
            <a:off x="2428591" y="3902541"/>
            <a:ext cx="4495800" cy="1219200"/>
          </a:xfrm>
          <a:prstGeom prst="leftArrow">
            <a:avLst>
              <a:gd name="adj1" fmla="val 50000"/>
              <a:gd name="adj2" fmla="val 9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Victorio Peak Margin Slope</a:t>
            </a:r>
          </a:p>
        </p:txBody>
      </p:sp>
      <p:sp>
        <p:nvSpPr>
          <p:cNvPr id="471046" name="AutoShape 6"/>
          <p:cNvSpPr>
            <a:spLocks noChangeArrowheads="1"/>
          </p:cNvSpPr>
          <p:nvPr/>
        </p:nvSpPr>
        <p:spPr bwMode="auto">
          <a:xfrm rot="964590">
            <a:off x="593216" y="1422406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Capitan Reef Slope</a:t>
            </a:r>
          </a:p>
        </p:txBody>
      </p:sp>
      <p:sp>
        <p:nvSpPr>
          <p:cNvPr id="471047" name="Text Box 7"/>
          <p:cNvSpPr txBox="1">
            <a:spLocks noChangeArrowheads="1"/>
          </p:cNvSpPr>
          <p:nvPr/>
        </p:nvSpPr>
        <p:spPr bwMode="auto">
          <a:xfrm>
            <a:off x="381000" y="5227829"/>
            <a:ext cx="1752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8639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– Guadalupe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Mtns</a:t>
            </a:r>
            <a:r>
              <a:rPr kumimoji="0" lang="en-US" sz="3600" dirty="0" smtClean="0">
                <a:solidFill>
                  <a:schemeClr val="tx1"/>
                </a:solidFill>
              </a:rPr>
              <a:t> – West Face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51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5" grpId="0" animBg="1" autoUpdateAnimBg="0"/>
      <p:bldP spid="47104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447800" y="1447800"/>
            <a:ext cx="5334000" cy="3962400"/>
          </a:xfrm>
        </p:spPr>
        <p:txBody>
          <a:bodyPr/>
          <a:lstStyle/>
          <a:p>
            <a:r>
              <a:rPr lang="en-US" altLang="en-US" dirty="0"/>
              <a:t>Permian </a:t>
            </a:r>
          </a:p>
          <a:p>
            <a:pPr lvl="1"/>
            <a:r>
              <a:rPr lang="en-US" altLang="en-US" dirty="0"/>
              <a:t>Clastic Basin Fill</a:t>
            </a:r>
          </a:p>
          <a:p>
            <a:pPr lvl="1"/>
            <a:r>
              <a:rPr lang="en-US" altLang="en-US" dirty="0"/>
              <a:t>Carbonates</a:t>
            </a:r>
          </a:p>
          <a:p>
            <a:pPr lvl="1"/>
            <a:r>
              <a:rPr lang="en-US" altLang="en-US" dirty="0"/>
              <a:t>Evaporites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Depositional Settings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4" name="Picture 1028" descr="PermSLCy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88036"/>
            <a:ext cx="47434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0726" name="Text Box 1030"/>
          <p:cNvSpPr txBox="1">
            <a:spLocks noChangeArrowheads="1"/>
          </p:cNvSpPr>
          <p:nvPr/>
        </p:nvSpPr>
        <p:spPr bwMode="auto">
          <a:xfrm>
            <a:off x="685800" y="2630031"/>
            <a:ext cx="2895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After</a:t>
            </a:r>
          </a:p>
          <a:p>
            <a:pPr algn="ctr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Ross &amp; Ross, 1988</a:t>
            </a:r>
          </a:p>
          <a:p>
            <a:pPr algn="ctr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-</a:t>
            </a:r>
          </a:p>
          <a:p>
            <a:pPr algn="ctr"/>
            <a:r>
              <a:rPr lang="en-US" altLang="en-US" sz="2800" b="0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, 1999</a:t>
            </a:r>
          </a:p>
        </p:txBody>
      </p:sp>
      <p:sp>
        <p:nvSpPr>
          <p:cNvPr id="670729" name="AutoShape 1033"/>
          <p:cNvSpPr>
            <a:spLocks noChangeArrowheads="1"/>
          </p:cNvSpPr>
          <p:nvPr/>
        </p:nvSpPr>
        <p:spPr bwMode="auto">
          <a:xfrm>
            <a:off x="7239000" y="1066800"/>
            <a:ext cx="1219200" cy="457200"/>
          </a:xfrm>
          <a:prstGeom prst="downArrowCallout">
            <a:avLst>
              <a:gd name="adj1" fmla="val 66667"/>
              <a:gd name="adj2" fmla="val 66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EUSTASY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Sequence Stratigraphy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16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9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7" name="Picture 3" descr="XsectionGuadalupe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/>
          <a:stretch/>
        </p:blipFill>
        <p:spPr bwMode="auto">
          <a:xfrm>
            <a:off x="52387" y="1913928"/>
            <a:ext cx="9572625" cy="33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Sequence Stratigraphy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0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3" name="Picture 3" descr="Margi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5"/>
          <a:stretch/>
        </p:blipFill>
        <p:spPr bwMode="auto">
          <a:xfrm>
            <a:off x="457200" y="1219200"/>
            <a:ext cx="9144000" cy="474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Sequence Stratigraphy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6477000" y="5774736"/>
            <a:ext cx="1234569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 smtClean="0"/>
              <a:t> </a:t>
            </a:r>
            <a:r>
              <a:rPr lang="en-US" b="0" i="1" dirty="0" smtClean="0"/>
              <a:t>After Tinker 1998</a:t>
            </a:r>
            <a:endParaRPr lang="en-US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8114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5283" y="5983286"/>
            <a:ext cx="1845666" cy="779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7064" y="1051560"/>
            <a:ext cx="2795049" cy="1920240"/>
            <a:chOff x="245513" y="890414"/>
            <a:chExt cx="2795996" cy="2209524"/>
          </a:xfrm>
        </p:grpSpPr>
        <p:pic>
          <p:nvPicPr>
            <p:cNvPr id="47172" name="Picture 27" descr="FolkClassBas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13" y="890414"/>
              <a:ext cx="1745524" cy="220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76" name="Text Box 28"/>
            <p:cNvSpPr txBox="1">
              <a:spLocks noChangeArrowheads="1"/>
            </p:cNvSpPr>
            <p:nvPr/>
          </p:nvSpPr>
          <p:spPr bwMode="auto">
            <a:xfrm>
              <a:off x="2364492" y="1555493"/>
              <a:ext cx="677017" cy="276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GRAINS</a:t>
              </a:r>
            </a:p>
          </p:txBody>
        </p:sp>
      </p:grpSp>
      <p:sp>
        <p:nvSpPr>
          <p:cNvPr id="872473" name="Text Box 25"/>
          <p:cNvSpPr txBox="1">
            <a:spLocks noChangeArrowheads="1"/>
          </p:cNvSpPr>
          <p:nvPr/>
        </p:nvSpPr>
        <p:spPr bwMode="auto">
          <a:xfrm>
            <a:off x="4399504" y="2609274"/>
            <a:ext cx="1390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CYCLES OF</a:t>
            </a:r>
          </a:p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066800"/>
            <a:ext cx="1373528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24" y="1052398"/>
            <a:ext cx="2644777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2463" name="Text Box 15"/>
          <p:cNvSpPr txBox="1">
            <a:spLocks noChangeArrowheads="1"/>
          </p:cNvSpPr>
          <p:nvPr/>
        </p:nvSpPr>
        <p:spPr bwMode="auto">
          <a:xfrm>
            <a:off x="523876" y="3917951"/>
            <a:ext cx="9861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HST MARGIN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COMPLEX</a:t>
            </a:r>
          </a:p>
        </p:txBody>
      </p:sp>
      <p:sp>
        <p:nvSpPr>
          <p:cNvPr id="872464" name="AutoShape 16"/>
          <p:cNvSpPr>
            <a:spLocks noChangeArrowheads="1"/>
          </p:cNvSpPr>
          <p:nvPr/>
        </p:nvSpPr>
        <p:spPr bwMode="auto">
          <a:xfrm flipV="1">
            <a:off x="2895600" y="3487738"/>
            <a:ext cx="304800" cy="1350962"/>
          </a:xfrm>
          <a:prstGeom prst="triangle">
            <a:avLst>
              <a:gd name="adj" fmla="val 38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15926" y="3325812"/>
            <a:ext cx="8964613" cy="1703388"/>
            <a:chOff x="-8899308" y="4902280"/>
            <a:chExt cx="9009948" cy="1701880"/>
          </a:xfrm>
        </p:grpSpPr>
        <p:sp>
          <p:nvSpPr>
            <p:cNvPr id="872467" name="Rectangle 19"/>
            <p:cNvSpPr>
              <a:spLocks noChangeArrowheads="1"/>
            </p:cNvSpPr>
            <p:nvPr/>
          </p:nvSpPr>
          <p:spPr bwMode="auto">
            <a:xfrm>
              <a:off x="-8899308" y="4902280"/>
              <a:ext cx="9009948" cy="1701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70" name="Picture 20" descr="p4s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11" b="31311"/>
            <a:stretch>
              <a:fillRect/>
            </a:stretch>
          </p:blipFill>
          <p:spPr bwMode="auto">
            <a:xfrm>
              <a:off x="-7104482" y="5124490"/>
              <a:ext cx="5689600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69" name="Text Box 21"/>
            <p:cNvSpPr txBox="1">
              <a:spLocks noChangeArrowheads="1"/>
            </p:cNvSpPr>
            <p:nvPr/>
          </p:nvSpPr>
          <p:spPr bwMode="auto">
            <a:xfrm>
              <a:off x="-1177488" y="5481205"/>
              <a:ext cx="1232821" cy="707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MARGIN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</p:grpSp>
      <p:sp>
        <p:nvSpPr>
          <p:cNvPr id="872481" name="Text Box 33"/>
          <p:cNvSpPr txBox="1">
            <a:spLocks noChangeArrowheads="1"/>
          </p:cNvSpPr>
          <p:nvPr/>
        </p:nvSpPr>
        <p:spPr bwMode="auto">
          <a:xfrm>
            <a:off x="3084513" y="3633788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PROGRADING MARGIN</a:t>
            </a:r>
          </a:p>
        </p:txBody>
      </p:sp>
      <p:sp>
        <p:nvSpPr>
          <p:cNvPr id="872452" name="Text Box 4"/>
          <p:cNvSpPr txBox="1">
            <a:spLocks noChangeArrowheads="1"/>
          </p:cNvSpPr>
          <p:nvPr/>
        </p:nvSpPr>
        <p:spPr bwMode="auto">
          <a:xfrm>
            <a:off x="6026151" y="3006379"/>
            <a:ext cx="8883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REEFS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789628" y="1076102"/>
            <a:ext cx="4205287" cy="2353736"/>
            <a:chOff x="9144000" y="664192"/>
            <a:chExt cx="4205769" cy="2353668"/>
          </a:xfrm>
        </p:grpSpPr>
        <p:sp>
          <p:nvSpPr>
            <p:cNvPr id="6" name="Rectangle 5"/>
            <p:cNvSpPr/>
            <p:nvPr/>
          </p:nvSpPr>
          <p:spPr>
            <a:xfrm>
              <a:off x="9144000" y="664192"/>
              <a:ext cx="4205769" cy="2194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47166" name="Group 43"/>
            <p:cNvGrpSpPr>
              <a:grpSpLocks/>
            </p:cNvGrpSpPr>
            <p:nvPr/>
          </p:nvGrpSpPr>
          <p:grpSpPr bwMode="auto">
            <a:xfrm>
              <a:off x="9509993" y="1073173"/>
              <a:ext cx="3603625" cy="1944687"/>
              <a:chOff x="144" y="2965"/>
              <a:chExt cx="2270" cy="1225"/>
            </a:xfrm>
          </p:grpSpPr>
          <p:pic>
            <p:nvPicPr>
              <p:cNvPr id="47167" name="Picture 44" descr="p4s07Web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965"/>
                <a:ext cx="2270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2493" name="Text Box 45"/>
              <p:cNvSpPr txBox="1">
                <a:spLocks noChangeArrowheads="1"/>
              </p:cNvSpPr>
              <p:nvPr/>
            </p:nvSpPr>
            <p:spPr bwMode="auto">
              <a:xfrm>
                <a:off x="1488" y="2976"/>
                <a:ext cx="912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STACKED</a:t>
                </a:r>
                <a:br>
                  <a:rPr lang="en-US" sz="20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BED</a:t>
                </a:r>
                <a:br>
                  <a:rPr lang="en-US" sz="20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CYCLES</a:t>
                </a:r>
              </a:p>
            </p:txBody>
          </p:sp>
        </p:grpSp>
      </p:grpSp>
      <p:grpSp>
        <p:nvGrpSpPr>
          <p:cNvPr id="872494" name="Group 46"/>
          <p:cNvGrpSpPr>
            <a:grpSpLocks/>
          </p:cNvGrpSpPr>
          <p:nvPr/>
        </p:nvGrpSpPr>
        <p:grpSpPr bwMode="auto">
          <a:xfrm>
            <a:off x="6544470" y="2067822"/>
            <a:ext cx="84137" cy="1036638"/>
            <a:chOff x="427" y="3408"/>
            <a:chExt cx="53" cy="653"/>
          </a:xfrm>
        </p:grpSpPr>
        <p:sp>
          <p:nvSpPr>
            <p:cNvPr id="872495" name="AutoShape 47"/>
            <p:cNvSpPr>
              <a:spLocks noChangeArrowheads="1"/>
            </p:cNvSpPr>
            <p:nvPr/>
          </p:nvSpPr>
          <p:spPr bwMode="auto">
            <a:xfrm flipV="1">
              <a:off x="429" y="4013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6" name="AutoShape 48"/>
            <p:cNvSpPr>
              <a:spLocks noChangeArrowheads="1"/>
            </p:cNvSpPr>
            <p:nvPr/>
          </p:nvSpPr>
          <p:spPr bwMode="auto">
            <a:xfrm flipV="1">
              <a:off x="429" y="3961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7" name="AutoShape 49"/>
            <p:cNvSpPr>
              <a:spLocks noChangeArrowheads="1"/>
            </p:cNvSpPr>
            <p:nvPr/>
          </p:nvSpPr>
          <p:spPr bwMode="auto">
            <a:xfrm flipV="1">
              <a:off x="427" y="391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8" name="AutoShape 50"/>
            <p:cNvSpPr>
              <a:spLocks noChangeArrowheads="1"/>
            </p:cNvSpPr>
            <p:nvPr/>
          </p:nvSpPr>
          <p:spPr bwMode="auto">
            <a:xfrm flipV="1">
              <a:off x="427" y="37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9" name="AutoShape 51"/>
            <p:cNvSpPr>
              <a:spLocks noChangeArrowheads="1"/>
            </p:cNvSpPr>
            <p:nvPr/>
          </p:nvSpPr>
          <p:spPr bwMode="auto">
            <a:xfrm flipV="1">
              <a:off x="427" y="386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0" name="AutoShape 52"/>
            <p:cNvSpPr>
              <a:spLocks noChangeArrowheads="1"/>
            </p:cNvSpPr>
            <p:nvPr/>
          </p:nvSpPr>
          <p:spPr bwMode="auto">
            <a:xfrm flipV="1">
              <a:off x="427" y="38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1" name="AutoShape 53"/>
            <p:cNvSpPr>
              <a:spLocks noChangeArrowheads="1"/>
            </p:cNvSpPr>
            <p:nvPr/>
          </p:nvSpPr>
          <p:spPr bwMode="auto">
            <a:xfrm flipV="1">
              <a:off x="427" y="376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2" name="AutoShape 54"/>
            <p:cNvSpPr>
              <a:spLocks noChangeArrowheads="1"/>
            </p:cNvSpPr>
            <p:nvPr/>
          </p:nvSpPr>
          <p:spPr bwMode="auto">
            <a:xfrm flipV="1">
              <a:off x="427" y="36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3" name="AutoShape 55"/>
            <p:cNvSpPr>
              <a:spLocks noChangeArrowheads="1"/>
            </p:cNvSpPr>
            <p:nvPr/>
          </p:nvSpPr>
          <p:spPr bwMode="auto">
            <a:xfrm flipV="1">
              <a:off x="427" y="360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4" name="AutoShape 56"/>
            <p:cNvSpPr>
              <a:spLocks noChangeArrowheads="1"/>
            </p:cNvSpPr>
            <p:nvPr/>
          </p:nvSpPr>
          <p:spPr bwMode="auto">
            <a:xfrm flipV="1">
              <a:off x="427" y="35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5" name="AutoShape 57"/>
            <p:cNvSpPr>
              <a:spLocks noChangeArrowheads="1"/>
            </p:cNvSpPr>
            <p:nvPr/>
          </p:nvSpPr>
          <p:spPr bwMode="auto">
            <a:xfrm flipV="1">
              <a:off x="427" y="35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6" name="AutoShape 58"/>
            <p:cNvSpPr>
              <a:spLocks noChangeArrowheads="1"/>
            </p:cNvSpPr>
            <p:nvPr/>
          </p:nvSpPr>
          <p:spPr bwMode="auto">
            <a:xfrm flipV="1">
              <a:off x="427" y="345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7" name="AutoShape 59"/>
            <p:cNvSpPr>
              <a:spLocks noChangeArrowheads="1"/>
            </p:cNvSpPr>
            <p:nvPr/>
          </p:nvSpPr>
          <p:spPr bwMode="auto">
            <a:xfrm flipV="1">
              <a:off x="427" y="34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pic>
        <p:nvPicPr>
          <p:cNvPr id="47118" name="Pictur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9" y="1082040"/>
            <a:ext cx="3189954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75766" y="1135813"/>
            <a:ext cx="2361552" cy="2369387"/>
            <a:chOff x="-2828728" y="3633788"/>
            <a:chExt cx="2361552" cy="2369387"/>
          </a:xfrm>
        </p:grpSpPr>
        <p:sp>
          <p:nvSpPr>
            <p:cNvPr id="8" name="Rectangle 7"/>
            <p:cNvSpPr/>
            <p:nvPr/>
          </p:nvSpPr>
          <p:spPr bwMode="auto">
            <a:xfrm>
              <a:off x="-2828728" y="3633788"/>
              <a:ext cx="2361552" cy="236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50" name="Picture 61" descr="Dscn063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7519" y="3845681"/>
              <a:ext cx="1905000" cy="190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510" name="Text Box 62"/>
            <p:cNvSpPr txBox="1">
              <a:spLocks noChangeArrowheads="1"/>
            </p:cNvSpPr>
            <p:nvPr/>
          </p:nvSpPr>
          <p:spPr bwMode="auto">
            <a:xfrm>
              <a:off x="-2571746" y="3839413"/>
              <a:ext cx="169572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,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SEDIMENTARY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STRUCTURES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FAUNA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055" y="1035353"/>
            <a:ext cx="3224880" cy="2192749"/>
            <a:chOff x="-2995517" y="203758"/>
            <a:chExt cx="3224880" cy="2192749"/>
          </a:xfrm>
        </p:grpSpPr>
        <p:sp>
          <p:nvSpPr>
            <p:cNvPr id="17" name="Rectangle 16"/>
            <p:cNvSpPr/>
            <p:nvPr/>
          </p:nvSpPr>
          <p:spPr bwMode="auto">
            <a:xfrm>
              <a:off x="-2995517" y="277422"/>
              <a:ext cx="3224880" cy="2119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47146" name="Group 15"/>
            <p:cNvGrpSpPr>
              <a:grpSpLocks/>
            </p:cNvGrpSpPr>
            <p:nvPr/>
          </p:nvGrpSpPr>
          <p:grpSpPr bwMode="auto">
            <a:xfrm>
              <a:off x="-2531539" y="203758"/>
              <a:ext cx="1944687" cy="2146300"/>
              <a:chOff x="-3148110" y="-1003847"/>
              <a:chExt cx="1944216" cy="2146847"/>
            </a:xfrm>
          </p:grpSpPr>
          <p:sp>
            <p:nvSpPr>
              <p:cNvPr id="872515" name="Text Box 67"/>
              <p:cNvSpPr txBox="1">
                <a:spLocks noChangeArrowheads="1"/>
              </p:cNvSpPr>
              <p:nvPr/>
            </p:nvSpPr>
            <p:spPr bwMode="auto">
              <a:xfrm>
                <a:off x="-3148110" y="-1003847"/>
                <a:ext cx="1944216" cy="922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ALLOCHEMS</a:t>
                </a:r>
              </a:p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CEMENTATION</a:t>
                </a:r>
              </a:p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&amp; DIAGENESIS</a:t>
                </a:r>
              </a:p>
            </p:txBody>
          </p:sp>
          <p:pic>
            <p:nvPicPr>
              <p:cNvPr id="47148" name="Picture 66" descr="o-04-10x-0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48000" y="-34925"/>
                <a:ext cx="1371600" cy="1177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32834" y="5100636"/>
            <a:ext cx="8763567" cy="1528148"/>
            <a:chOff x="-3024765" y="7605924"/>
            <a:chExt cx="8763000" cy="1529144"/>
          </a:xfrm>
        </p:grpSpPr>
        <p:pic>
          <p:nvPicPr>
            <p:cNvPr id="47142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4765" y="7605924"/>
              <a:ext cx="8763000" cy="152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-2646512" y="8489149"/>
              <a:ext cx="811389" cy="46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SHELF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  <p:sp>
          <p:nvSpPr>
            <p:cNvPr id="872459" name="AutoShape 11"/>
            <p:cNvSpPr>
              <a:spLocks noChangeArrowheads="1"/>
            </p:cNvSpPr>
            <p:nvPr/>
          </p:nvSpPr>
          <p:spPr bwMode="auto">
            <a:xfrm flipV="1">
              <a:off x="-647864" y="7631341"/>
              <a:ext cx="347640" cy="1439212"/>
            </a:xfrm>
            <a:prstGeom prst="triangle">
              <a:avLst>
                <a:gd name="adj" fmla="val 489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46088" y="5033964"/>
            <a:ext cx="8930220" cy="1747837"/>
            <a:chOff x="-5585243" y="6962230"/>
            <a:chExt cx="8929867" cy="1747838"/>
          </a:xfrm>
        </p:grpSpPr>
        <p:sp>
          <p:nvSpPr>
            <p:cNvPr id="93" name="Rectangle 92"/>
            <p:cNvSpPr/>
            <p:nvPr/>
          </p:nvSpPr>
          <p:spPr>
            <a:xfrm>
              <a:off x="-5585243" y="6962230"/>
              <a:ext cx="8900760" cy="174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40" name="Picture 37" descr="p7s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6962230"/>
              <a:ext cx="6629400" cy="174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58" name="Text Box 10"/>
            <p:cNvSpPr txBox="1">
              <a:spLocks noChangeArrowheads="1"/>
            </p:cNvSpPr>
            <p:nvPr/>
          </p:nvSpPr>
          <p:spPr bwMode="auto">
            <a:xfrm>
              <a:off x="2118055" y="7374980"/>
              <a:ext cx="1226569" cy="1015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SHELF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MARGIN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</p:grpSp>
      <p:sp>
        <p:nvSpPr>
          <p:cNvPr id="872489" name="Text Box 41"/>
          <p:cNvSpPr txBox="1">
            <a:spLocks noChangeArrowheads="1"/>
          </p:cNvSpPr>
          <p:nvPr/>
        </p:nvSpPr>
        <p:spPr bwMode="auto">
          <a:xfrm>
            <a:off x="5313363" y="4953000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PROGRADING MARGIN</a:t>
            </a:r>
          </a:p>
        </p:txBody>
      </p:sp>
      <p:sp>
        <p:nvSpPr>
          <p:cNvPr id="872490" name="Text Box 42"/>
          <p:cNvSpPr txBox="1">
            <a:spLocks noChangeArrowheads="1"/>
          </p:cNvSpPr>
          <p:nvPr/>
        </p:nvSpPr>
        <p:spPr bwMode="auto">
          <a:xfrm>
            <a:off x="2722563" y="6410325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PROGRADING MARGIN</a:t>
            </a:r>
          </a:p>
        </p:txBody>
      </p:sp>
      <p:sp>
        <p:nvSpPr>
          <p:cNvPr id="872516" name="Freeform 68"/>
          <p:cNvSpPr>
            <a:spLocks/>
          </p:cNvSpPr>
          <p:nvPr/>
        </p:nvSpPr>
        <p:spPr bwMode="auto">
          <a:xfrm>
            <a:off x="1414463" y="6115050"/>
            <a:ext cx="6583362" cy="331788"/>
          </a:xfrm>
          <a:custGeom>
            <a:avLst/>
            <a:gdLst>
              <a:gd name="T0" fmla="*/ 0 w 4052"/>
              <a:gd name="T1" fmla="*/ 0 h 392"/>
              <a:gd name="T2" fmla="*/ 440 w 4052"/>
              <a:gd name="T3" fmla="*/ 124 h 392"/>
              <a:gd name="T4" fmla="*/ 756 w 4052"/>
              <a:gd name="T5" fmla="*/ 188 h 392"/>
              <a:gd name="T6" fmla="*/ 1044 w 4052"/>
              <a:gd name="T7" fmla="*/ 248 h 392"/>
              <a:gd name="T8" fmla="*/ 1260 w 4052"/>
              <a:gd name="T9" fmla="*/ 300 h 392"/>
              <a:gd name="T10" fmla="*/ 1740 w 4052"/>
              <a:gd name="T11" fmla="*/ 300 h 392"/>
              <a:gd name="T12" fmla="*/ 2072 w 4052"/>
              <a:gd name="T13" fmla="*/ 316 h 392"/>
              <a:gd name="T14" fmla="*/ 2704 w 4052"/>
              <a:gd name="T15" fmla="*/ 328 h 392"/>
              <a:gd name="T16" fmla="*/ 3168 w 4052"/>
              <a:gd name="T17" fmla="*/ 360 h 392"/>
              <a:gd name="T18" fmla="*/ 4052 w 4052"/>
              <a:gd name="T19" fmla="*/ 392 h 392"/>
              <a:gd name="connsiteX0" fmla="*/ 0 w 10000"/>
              <a:gd name="connsiteY0" fmla="*/ 0 h 9082"/>
              <a:gd name="connsiteX1" fmla="*/ 1086 w 10000"/>
              <a:gd name="connsiteY1" fmla="*/ 2245 h 9082"/>
              <a:gd name="connsiteX2" fmla="*/ 1866 w 10000"/>
              <a:gd name="connsiteY2" fmla="*/ 3878 h 9082"/>
              <a:gd name="connsiteX3" fmla="*/ 2577 w 10000"/>
              <a:gd name="connsiteY3" fmla="*/ 5409 h 9082"/>
              <a:gd name="connsiteX4" fmla="*/ 3110 w 10000"/>
              <a:gd name="connsiteY4" fmla="*/ 6735 h 9082"/>
              <a:gd name="connsiteX5" fmla="*/ 4294 w 10000"/>
              <a:gd name="connsiteY5" fmla="*/ 6735 h 9082"/>
              <a:gd name="connsiteX6" fmla="*/ 5114 w 10000"/>
              <a:gd name="connsiteY6" fmla="*/ 7143 h 9082"/>
              <a:gd name="connsiteX7" fmla="*/ 6673 w 10000"/>
              <a:gd name="connsiteY7" fmla="*/ 7449 h 9082"/>
              <a:gd name="connsiteX8" fmla="*/ 7818 w 10000"/>
              <a:gd name="connsiteY8" fmla="*/ 8266 h 9082"/>
              <a:gd name="connsiteX9" fmla="*/ 10000 w 10000"/>
              <a:gd name="connsiteY9" fmla="*/ 9082 h 9082"/>
              <a:gd name="connsiteX0" fmla="*/ 0 w 10200"/>
              <a:gd name="connsiteY0" fmla="*/ 0 h 9136"/>
              <a:gd name="connsiteX1" fmla="*/ 1086 w 10200"/>
              <a:gd name="connsiteY1" fmla="*/ 2472 h 9136"/>
              <a:gd name="connsiteX2" fmla="*/ 1866 w 10200"/>
              <a:gd name="connsiteY2" fmla="*/ 4270 h 9136"/>
              <a:gd name="connsiteX3" fmla="*/ 2577 w 10200"/>
              <a:gd name="connsiteY3" fmla="*/ 5956 h 9136"/>
              <a:gd name="connsiteX4" fmla="*/ 3110 w 10200"/>
              <a:gd name="connsiteY4" fmla="*/ 7416 h 9136"/>
              <a:gd name="connsiteX5" fmla="*/ 4294 w 10200"/>
              <a:gd name="connsiteY5" fmla="*/ 7416 h 9136"/>
              <a:gd name="connsiteX6" fmla="*/ 5114 w 10200"/>
              <a:gd name="connsiteY6" fmla="*/ 7865 h 9136"/>
              <a:gd name="connsiteX7" fmla="*/ 6673 w 10200"/>
              <a:gd name="connsiteY7" fmla="*/ 8202 h 9136"/>
              <a:gd name="connsiteX8" fmla="*/ 7818 w 10200"/>
              <a:gd name="connsiteY8" fmla="*/ 9102 h 9136"/>
              <a:gd name="connsiteX9" fmla="*/ 10200 w 10200"/>
              <a:gd name="connsiteY9" fmla="*/ 7725 h 9136"/>
              <a:gd name="connsiteX0" fmla="*/ 0 w 10000"/>
              <a:gd name="connsiteY0" fmla="*/ 0 h 9011"/>
              <a:gd name="connsiteX1" fmla="*/ 1065 w 10000"/>
              <a:gd name="connsiteY1" fmla="*/ 2706 h 9011"/>
              <a:gd name="connsiteX2" fmla="*/ 1829 w 10000"/>
              <a:gd name="connsiteY2" fmla="*/ 4674 h 9011"/>
              <a:gd name="connsiteX3" fmla="*/ 2526 w 10000"/>
              <a:gd name="connsiteY3" fmla="*/ 6519 h 9011"/>
              <a:gd name="connsiteX4" fmla="*/ 3049 w 10000"/>
              <a:gd name="connsiteY4" fmla="*/ 8117 h 9011"/>
              <a:gd name="connsiteX5" fmla="*/ 4210 w 10000"/>
              <a:gd name="connsiteY5" fmla="*/ 8117 h 9011"/>
              <a:gd name="connsiteX6" fmla="*/ 5014 w 10000"/>
              <a:gd name="connsiteY6" fmla="*/ 8609 h 9011"/>
              <a:gd name="connsiteX7" fmla="*/ 6542 w 10000"/>
              <a:gd name="connsiteY7" fmla="*/ 8978 h 9011"/>
              <a:gd name="connsiteX8" fmla="*/ 7643 w 10000"/>
              <a:gd name="connsiteY8" fmla="*/ 7749 h 9011"/>
              <a:gd name="connsiteX9" fmla="*/ 10000 w 10000"/>
              <a:gd name="connsiteY9" fmla="*/ 8456 h 9011"/>
              <a:gd name="connsiteX0" fmla="*/ 0 w 10000"/>
              <a:gd name="connsiteY0" fmla="*/ 0 h 9608"/>
              <a:gd name="connsiteX1" fmla="*/ 1065 w 10000"/>
              <a:gd name="connsiteY1" fmla="*/ 3003 h 9608"/>
              <a:gd name="connsiteX2" fmla="*/ 1829 w 10000"/>
              <a:gd name="connsiteY2" fmla="*/ 5187 h 9608"/>
              <a:gd name="connsiteX3" fmla="*/ 2526 w 10000"/>
              <a:gd name="connsiteY3" fmla="*/ 7234 h 9608"/>
              <a:gd name="connsiteX4" fmla="*/ 3049 w 10000"/>
              <a:gd name="connsiteY4" fmla="*/ 9008 h 9608"/>
              <a:gd name="connsiteX5" fmla="*/ 4210 w 10000"/>
              <a:gd name="connsiteY5" fmla="*/ 9008 h 9608"/>
              <a:gd name="connsiteX6" fmla="*/ 5014 w 10000"/>
              <a:gd name="connsiteY6" fmla="*/ 9554 h 9608"/>
              <a:gd name="connsiteX7" fmla="*/ 6477 w 10000"/>
              <a:gd name="connsiteY7" fmla="*/ 7506 h 9608"/>
              <a:gd name="connsiteX8" fmla="*/ 7643 w 10000"/>
              <a:gd name="connsiteY8" fmla="*/ 8599 h 9608"/>
              <a:gd name="connsiteX9" fmla="*/ 10000 w 10000"/>
              <a:gd name="connsiteY9" fmla="*/ 9384 h 9608"/>
              <a:gd name="connsiteX0" fmla="*/ 0 w 10000"/>
              <a:gd name="connsiteY0" fmla="*/ 0 h 9767"/>
              <a:gd name="connsiteX1" fmla="*/ 1065 w 10000"/>
              <a:gd name="connsiteY1" fmla="*/ 3126 h 9767"/>
              <a:gd name="connsiteX2" fmla="*/ 1829 w 10000"/>
              <a:gd name="connsiteY2" fmla="*/ 5399 h 9767"/>
              <a:gd name="connsiteX3" fmla="*/ 2526 w 10000"/>
              <a:gd name="connsiteY3" fmla="*/ 7529 h 9767"/>
              <a:gd name="connsiteX4" fmla="*/ 3049 w 10000"/>
              <a:gd name="connsiteY4" fmla="*/ 9376 h 9767"/>
              <a:gd name="connsiteX5" fmla="*/ 4210 w 10000"/>
              <a:gd name="connsiteY5" fmla="*/ 9376 h 9767"/>
              <a:gd name="connsiteX6" fmla="*/ 4883 w 10000"/>
              <a:gd name="connsiteY6" fmla="*/ 8026 h 9767"/>
              <a:gd name="connsiteX7" fmla="*/ 6477 w 10000"/>
              <a:gd name="connsiteY7" fmla="*/ 7812 h 9767"/>
              <a:gd name="connsiteX8" fmla="*/ 7643 w 10000"/>
              <a:gd name="connsiteY8" fmla="*/ 8950 h 9767"/>
              <a:gd name="connsiteX9" fmla="*/ 10000 w 10000"/>
              <a:gd name="connsiteY9" fmla="*/ 9767 h 9767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49 w 10000"/>
              <a:gd name="connsiteY4" fmla="*/ 9600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130 w 10000"/>
              <a:gd name="connsiteY1" fmla="*/ 1238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174"/>
              <a:gd name="connsiteY0" fmla="*/ 0 h 12291"/>
              <a:gd name="connsiteX1" fmla="*/ 1304 w 10174"/>
              <a:gd name="connsiteY1" fmla="*/ 3529 h 12291"/>
              <a:gd name="connsiteX2" fmla="*/ 2003 w 10174"/>
              <a:gd name="connsiteY2" fmla="*/ 5856 h 12291"/>
              <a:gd name="connsiteX3" fmla="*/ 2722 w 10174"/>
              <a:gd name="connsiteY3" fmla="*/ 7382 h 12291"/>
              <a:gd name="connsiteX4" fmla="*/ 3179 w 10174"/>
              <a:gd name="connsiteY4" fmla="*/ 9600 h 12291"/>
              <a:gd name="connsiteX5" fmla="*/ 4232 w 10174"/>
              <a:gd name="connsiteY5" fmla="*/ 10582 h 12291"/>
              <a:gd name="connsiteX6" fmla="*/ 5057 w 10174"/>
              <a:gd name="connsiteY6" fmla="*/ 10508 h 12291"/>
              <a:gd name="connsiteX7" fmla="*/ 6651 w 10174"/>
              <a:gd name="connsiteY7" fmla="*/ 10289 h 12291"/>
              <a:gd name="connsiteX8" fmla="*/ 7817 w 10174"/>
              <a:gd name="connsiteY8" fmla="*/ 11455 h 12291"/>
              <a:gd name="connsiteX9" fmla="*/ 10174 w 10174"/>
              <a:gd name="connsiteY9" fmla="*/ 12291 h 12291"/>
              <a:gd name="connsiteX0" fmla="*/ 0 w 10000"/>
              <a:gd name="connsiteY0" fmla="*/ 0 h 10982"/>
              <a:gd name="connsiteX1" fmla="*/ 1130 w 10000"/>
              <a:gd name="connsiteY1" fmla="*/ 2220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49 w 10000"/>
              <a:gd name="connsiteY6" fmla="*/ 9308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123"/>
              <a:gd name="connsiteY0" fmla="*/ 0 h 10211"/>
              <a:gd name="connsiteX1" fmla="*/ 1130 w 10123"/>
              <a:gd name="connsiteY1" fmla="*/ 3747 h 10211"/>
              <a:gd name="connsiteX2" fmla="*/ 1829 w 10123"/>
              <a:gd name="connsiteY2" fmla="*/ 5638 h 10211"/>
              <a:gd name="connsiteX3" fmla="*/ 2483 w 10123"/>
              <a:gd name="connsiteY3" fmla="*/ 7709 h 10211"/>
              <a:gd name="connsiteX4" fmla="*/ 3005 w 10123"/>
              <a:gd name="connsiteY4" fmla="*/ 8291 h 10211"/>
              <a:gd name="connsiteX5" fmla="*/ 4152 w 10123"/>
              <a:gd name="connsiteY5" fmla="*/ 9273 h 10211"/>
              <a:gd name="connsiteX6" fmla="*/ 4949 w 10123"/>
              <a:gd name="connsiteY6" fmla="*/ 9308 h 10211"/>
              <a:gd name="connsiteX7" fmla="*/ 6477 w 10123"/>
              <a:gd name="connsiteY7" fmla="*/ 8980 h 10211"/>
              <a:gd name="connsiteX8" fmla="*/ 7643 w 10123"/>
              <a:gd name="connsiteY8" fmla="*/ 10146 h 10211"/>
              <a:gd name="connsiteX9" fmla="*/ 10123 w 10123"/>
              <a:gd name="connsiteY9" fmla="*/ 9237 h 10211"/>
              <a:gd name="connsiteX0" fmla="*/ 0 w 10210"/>
              <a:gd name="connsiteY0" fmla="*/ 0 h 8029"/>
              <a:gd name="connsiteX1" fmla="*/ 1217 w 10210"/>
              <a:gd name="connsiteY1" fmla="*/ 1565 h 8029"/>
              <a:gd name="connsiteX2" fmla="*/ 1916 w 10210"/>
              <a:gd name="connsiteY2" fmla="*/ 3456 h 8029"/>
              <a:gd name="connsiteX3" fmla="*/ 2570 w 10210"/>
              <a:gd name="connsiteY3" fmla="*/ 5527 h 8029"/>
              <a:gd name="connsiteX4" fmla="*/ 3092 w 10210"/>
              <a:gd name="connsiteY4" fmla="*/ 6109 h 8029"/>
              <a:gd name="connsiteX5" fmla="*/ 4239 w 10210"/>
              <a:gd name="connsiteY5" fmla="*/ 7091 h 8029"/>
              <a:gd name="connsiteX6" fmla="*/ 5036 w 10210"/>
              <a:gd name="connsiteY6" fmla="*/ 7126 h 8029"/>
              <a:gd name="connsiteX7" fmla="*/ 6564 w 10210"/>
              <a:gd name="connsiteY7" fmla="*/ 6798 h 8029"/>
              <a:gd name="connsiteX8" fmla="*/ 7730 w 10210"/>
              <a:gd name="connsiteY8" fmla="*/ 7964 h 8029"/>
              <a:gd name="connsiteX9" fmla="*/ 10210 w 10210"/>
              <a:gd name="connsiteY9" fmla="*/ 7055 h 8029"/>
              <a:gd name="connsiteX0" fmla="*/ 0 w 9829"/>
              <a:gd name="connsiteY0" fmla="*/ 0 h 9457"/>
              <a:gd name="connsiteX1" fmla="*/ 1021 w 9829"/>
              <a:gd name="connsiteY1" fmla="*/ 1406 h 9457"/>
              <a:gd name="connsiteX2" fmla="*/ 1706 w 9829"/>
              <a:gd name="connsiteY2" fmla="*/ 3761 h 9457"/>
              <a:gd name="connsiteX3" fmla="*/ 2346 w 9829"/>
              <a:gd name="connsiteY3" fmla="*/ 6341 h 9457"/>
              <a:gd name="connsiteX4" fmla="*/ 2857 w 9829"/>
              <a:gd name="connsiteY4" fmla="*/ 7066 h 9457"/>
              <a:gd name="connsiteX5" fmla="*/ 3981 w 9829"/>
              <a:gd name="connsiteY5" fmla="*/ 8289 h 9457"/>
              <a:gd name="connsiteX6" fmla="*/ 4761 w 9829"/>
              <a:gd name="connsiteY6" fmla="*/ 8332 h 9457"/>
              <a:gd name="connsiteX7" fmla="*/ 6258 w 9829"/>
              <a:gd name="connsiteY7" fmla="*/ 7924 h 9457"/>
              <a:gd name="connsiteX8" fmla="*/ 7400 w 9829"/>
              <a:gd name="connsiteY8" fmla="*/ 9376 h 9457"/>
              <a:gd name="connsiteX9" fmla="*/ 9829 w 9829"/>
              <a:gd name="connsiteY9" fmla="*/ 8244 h 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29" h="9457">
                <a:moveTo>
                  <a:pt x="0" y="0"/>
                </a:moveTo>
                <a:cubicBezTo>
                  <a:pt x="172" y="905"/>
                  <a:pt x="737" y="779"/>
                  <a:pt x="1021" y="1406"/>
                </a:cubicBezTo>
                <a:cubicBezTo>
                  <a:pt x="1305" y="2033"/>
                  <a:pt x="1485" y="2939"/>
                  <a:pt x="1706" y="3761"/>
                </a:cubicBezTo>
                <a:cubicBezTo>
                  <a:pt x="1927" y="4583"/>
                  <a:pt x="2154" y="5790"/>
                  <a:pt x="2346" y="6341"/>
                </a:cubicBezTo>
                <a:cubicBezTo>
                  <a:pt x="2538" y="6891"/>
                  <a:pt x="2585" y="6741"/>
                  <a:pt x="2857" y="7066"/>
                </a:cubicBezTo>
                <a:cubicBezTo>
                  <a:pt x="3130" y="7391"/>
                  <a:pt x="3663" y="8078"/>
                  <a:pt x="3981" y="8289"/>
                </a:cubicBezTo>
                <a:cubicBezTo>
                  <a:pt x="4298" y="8500"/>
                  <a:pt x="4382" y="8393"/>
                  <a:pt x="4761" y="8332"/>
                </a:cubicBezTo>
                <a:cubicBezTo>
                  <a:pt x="5140" y="8271"/>
                  <a:pt x="5818" y="7749"/>
                  <a:pt x="6258" y="7924"/>
                </a:cubicBezTo>
                <a:cubicBezTo>
                  <a:pt x="6698" y="8098"/>
                  <a:pt x="6867" y="8874"/>
                  <a:pt x="7400" y="9376"/>
                </a:cubicBezTo>
                <a:cubicBezTo>
                  <a:pt x="7934" y="9872"/>
                  <a:pt x="9393" y="7925"/>
                  <a:pt x="9829" y="8244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872517" name="Freeform 69"/>
          <p:cNvSpPr>
            <a:spLocks/>
          </p:cNvSpPr>
          <p:nvPr/>
        </p:nvSpPr>
        <p:spPr bwMode="auto">
          <a:xfrm>
            <a:off x="1385889" y="5902326"/>
            <a:ext cx="6611937" cy="334963"/>
          </a:xfrm>
          <a:custGeom>
            <a:avLst/>
            <a:gdLst>
              <a:gd name="T0" fmla="*/ 0 w 3892"/>
              <a:gd name="T1" fmla="*/ 0 h 280"/>
              <a:gd name="T2" fmla="*/ 476 w 3892"/>
              <a:gd name="T3" fmla="*/ 36 h 280"/>
              <a:gd name="T4" fmla="*/ 812 w 3892"/>
              <a:gd name="T5" fmla="*/ 116 h 280"/>
              <a:gd name="T6" fmla="*/ 1136 w 3892"/>
              <a:gd name="T7" fmla="*/ 156 h 280"/>
              <a:gd name="T8" fmla="*/ 1400 w 3892"/>
              <a:gd name="T9" fmla="*/ 204 h 280"/>
              <a:gd name="T10" fmla="*/ 1796 w 3892"/>
              <a:gd name="T11" fmla="*/ 228 h 280"/>
              <a:gd name="T12" fmla="*/ 2128 w 3892"/>
              <a:gd name="T13" fmla="*/ 244 h 280"/>
              <a:gd name="T14" fmla="*/ 2768 w 3892"/>
              <a:gd name="T15" fmla="*/ 244 h 280"/>
              <a:gd name="T16" fmla="*/ 3232 w 3892"/>
              <a:gd name="T17" fmla="*/ 248 h 280"/>
              <a:gd name="T18" fmla="*/ 3892 w 3892"/>
              <a:gd name="T19" fmla="*/ 280 h 280"/>
              <a:gd name="connsiteX0" fmla="*/ 0 w 10532"/>
              <a:gd name="connsiteY0" fmla="*/ 0 h 10321"/>
              <a:gd name="connsiteX1" fmla="*/ 1755 w 10532"/>
              <a:gd name="connsiteY1" fmla="*/ 1607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952 w 10532"/>
              <a:gd name="connsiteY8" fmla="*/ 7249 h 10321"/>
              <a:gd name="connsiteX9" fmla="*/ 10532 w 10532"/>
              <a:gd name="connsiteY9" fmla="*/ 10321 h 10321"/>
              <a:gd name="connsiteX0" fmla="*/ 0 w 10694"/>
              <a:gd name="connsiteY0" fmla="*/ 0 h 8071"/>
              <a:gd name="connsiteX1" fmla="*/ 1663 w 10694"/>
              <a:gd name="connsiteY1" fmla="*/ 2250 h 8071"/>
              <a:gd name="connsiteX2" fmla="*/ 2618 w 10694"/>
              <a:gd name="connsiteY2" fmla="*/ 4464 h 8071"/>
              <a:gd name="connsiteX3" fmla="*/ 3520 w 10694"/>
              <a:gd name="connsiteY3" fmla="*/ 3963 h 8071"/>
              <a:gd name="connsiteX4" fmla="*/ 4383 w 10694"/>
              <a:gd name="connsiteY4" fmla="*/ 4714 h 8071"/>
              <a:gd name="connsiteX5" fmla="*/ 5355 w 10694"/>
              <a:gd name="connsiteY5" fmla="*/ 4928 h 8071"/>
              <a:gd name="connsiteX6" fmla="*/ 6347 w 10694"/>
              <a:gd name="connsiteY6" fmla="*/ 5499 h 8071"/>
              <a:gd name="connsiteX7" fmla="*/ 7760 w 10694"/>
              <a:gd name="connsiteY7" fmla="*/ 5821 h 8071"/>
              <a:gd name="connsiteX8" fmla="*/ 8952 w 10694"/>
              <a:gd name="connsiteY8" fmla="*/ 7249 h 8071"/>
              <a:gd name="connsiteX9" fmla="*/ 10694 w 10694"/>
              <a:gd name="connsiteY9" fmla="*/ 8071 h 8071"/>
              <a:gd name="connsiteX0" fmla="*/ 0 w 10000"/>
              <a:gd name="connsiteY0" fmla="*/ 0 h 10000"/>
              <a:gd name="connsiteX1" fmla="*/ 1555 w 10000"/>
              <a:gd name="connsiteY1" fmla="*/ 2788 h 10000"/>
              <a:gd name="connsiteX2" fmla="*/ 2448 w 10000"/>
              <a:gd name="connsiteY2" fmla="*/ 5531 h 10000"/>
              <a:gd name="connsiteX3" fmla="*/ 3292 w 10000"/>
              <a:gd name="connsiteY3" fmla="*/ 4910 h 10000"/>
              <a:gd name="connsiteX4" fmla="*/ 4099 w 10000"/>
              <a:gd name="connsiteY4" fmla="*/ 5841 h 10000"/>
              <a:gd name="connsiteX5" fmla="*/ 5007 w 10000"/>
              <a:gd name="connsiteY5" fmla="*/ 6106 h 10000"/>
              <a:gd name="connsiteX6" fmla="*/ 5935 w 10000"/>
              <a:gd name="connsiteY6" fmla="*/ 6813 h 10000"/>
              <a:gd name="connsiteX7" fmla="*/ 7256 w 10000"/>
              <a:gd name="connsiteY7" fmla="*/ 7212 h 10000"/>
              <a:gd name="connsiteX8" fmla="*/ 8400 w 10000"/>
              <a:gd name="connsiteY8" fmla="*/ 7787 h 10000"/>
              <a:gd name="connsiteX9" fmla="*/ 10000 w 10000"/>
              <a:gd name="connsiteY9" fmla="*/ 10000 h 10000"/>
              <a:gd name="connsiteX0" fmla="*/ 0 w 10058"/>
              <a:gd name="connsiteY0" fmla="*/ 0 h 9336"/>
              <a:gd name="connsiteX1" fmla="*/ 1555 w 10058"/>
              <a:gd name="connsiteY1" fmla="*/ 2788 h 9336"/>
              <a:gd name="connsiteX2" fmla="*/ 2448 w 10058"/>
              <a:gd name="connsiteY2" fmla="*/ 5531 h 9336"/>
              <a:gd name="connsiteX3" fmla="*/ 3292 w 10058"/>
              <a:gd name="connsiteY3" fmla="*/ 4910 h 9336"/>
              <a:gd name="connsiteX4" fmla="*/ 4099 w 10058"/>
              <a:gd name="connsiteY4" fmla="*/ 5841 h 9336"/>
              <a:gd name="connsiteX5" fmla="*/ 5007 w 10058"/>
              <a:gd name="connsiteY5" fmla="*/ 6106 h 9336"/>
              <a:gd name="connsiteX6" fmla="*/ 5935 w 10058"/>
              <a:gd name="connsiteY6" fmla="*/ 6813 h 9336"/>
              <a:gd name="connsiteX7" fmla="*/ 7256 w 10058"/>
              <a:gd name="connsiteY7" fmla="*/ 7212 h 9336"/>
              <a:gd name="connsiteX8" fmla="*/ 8400 w 10058"/>
              <a:gd name="connsiteY8" fmla="*/ 7787 h 9336"/>
              <a:gd name="connsiteX9" fmla="*/ 10058 w 10058"/>
              <a:gd name="connsiteY9" fmla="*/ 9336 h 9336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75 w 10000"/>
              <a:gd name="connsiteY4" fmla="*/ 6256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70 w 10000"/>
              <a:gd name="connsiteY2" fmla="*/ 5355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9928"/>
              <a:gd name="connsiteY0" fmla="*/ 0 h 9005"/>
              <a:gd name="connsiteX1" fmla="*/ 1474 w 9928"/>
              <a:gd name="connsiteY1" fmla="*/ 1991 h 9005"/>
              <a:gd name="connsiteX2" fmla="*/ 2398 w 9928"/>
              <a:gd name="connsiteY2" fmla="*/ 4360 h 9005"/>
              <a:gd name="connsiteX3" fmla="*/ 3194 w 9928"/>
              <a:gd name="connsiteY3" fmla="*/ 5544 h 9005"/>
              <a:gd name="connsiteX4" fmla="*/ 4017 w 9928"/>
              <a:gd name="connsiteY4" fmla="*/ 5830 h 9005"/>
              <a:gd name="connsiteX5" fmla="*/ 4906 w 9928"/>
              <a:gd name="connsiteY5" fmla="*/ 5545 h 9005"/>
              <a:gd name="connsiteX6" fmla="*/ 5829 w 9928"/>
              <a:gd name="connsiteY6" fmla="*/ 6303 h 9005"/>
              <a:gd name="connsiteX7" fmla="*/ 7142 w 9928"/>
              <a:gd name="connsiteY7" fmla="*/ 6730 h 9005"/>
              <a:gd name="connsiteX8" fmla="*/ 8280 w 9928"/>
              <a:gd name="connsiteY8" fmla="*/ 7346 h 9005"/>
              <a:gd name="connsiteX9" fmla="*/ 9928 w 9928"/>
              <a:gd name="connsiteY9" fmla="*/ 9005 h 90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239 w 10022"/>
              <a:gd name="connsiteY3" fmla="*/ 7262 h 11105"/>
              <a:gd name="connsiteX4" fmla="*/ 4068 w 10022"/>
              <a:gd name="connsiteY4" fmla="*/ 7579 h 11105"/>
              <a:gd name="connsiteX5" fmla="*/ 4964 w 10022"/>
              <a:gd name="connsiteY5" fmla="*/ 7263 h 11105"/>
              <a:gd name="connsiteX6" fmla="*/ 5893 w 10022"/>
              <a:gd name="connsiteY6" fmla="*/ 8104 h 11105"/>
              <a:gd name="connsiteX7" fmla="*/ 7216 w 10022"/>
              <a:gd name="connsiteY7" fmla="*/ 8579 h 11105"/>
              <a:gd name="connsiteX8" fmla="*/ 8362 w 10022"/>
              <a:gd name="connsiteY8" fmla="*/ 9263 h 11105"/>
              <a:gd name="connsiteX9" fmla="*/ 10022 w 10022"/>
              <a:gd name="connsiteY9" fmla="*/ 11105 h 111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190 w 10022"/>
              <a:gd name="connsiteY3" fmla="*/ 6526 h 11105"/>
              <a:gd name="connsiteX4" fmla="*/ 3239 w 10022"/>
              <a:gd name="connsiteY4" fmla="*/ 7262 h 11105"/>
              <a:gd name="connsiteX5" fmla="*/ 4068 w 10022"/>
              <a:gd name="connsiteY5" fmla="*/ 7579 h 11105"/>
              <a:gd name="connsiteX6" fmla="*/ 4964 w 10022"/>
              <a:gd name="connsiteY6" fmla="*/ 7263 h 11105"/>
              <a:gd name="connsiteX7" fmla="*/ 5893 w 10022"/>
              <a:gd name="connsiteY7" fmla="*/ 8104 h 11105"/>
              <a:gd name="connsiteX8" fmla="*/ 7216 w 10022"/>
              <a:gd name="connsiteY8" fmla="*/ 8579 h 11105"/>
              <a:gd name="connsiteX9" fmla="*/ 8362 w 10022"/>
              <a:gd name="connsiteY9" fmla="*/ 9263 h 11105"/>
              <a:gd name="connsiteX10" fmla="*/ 10022 w 10022"/>
              <a:gd name="connsiteY10" fmla="*/ 11105 h 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22" h="11105">
                <a:moveTo>
                  <a:pt x="0" y="0"/>
                </a:moveTo>
                <a:cubicBezTo>
                  <a:pt x="190" y="315"/>
                  <a:pt x="1101" y="2325"/>
                  <a:pt x="1507" y="3316"/>
                </a:cubicBezTo>
                <a:cubicBezTo>
                  <a:pt x="1913" y="4307"/>
                  <a:pt x="2157" y="5412"/>
                  <a:pt x="2437" y="5947"/>
                </a:cubicBezTo>
                <a:cubicBezTo>
                  <a:pt x="2717" y="6482"/>
                  <a:pt x="3056" y="6307"/>
                  <a:pt x="3190" y="6526"/>
                </a:cubicBezTo>
                <a:cubicBezTo>
                  <a:pt x="3324" y="6745"/>
                  <a:pt x="3093" y="7086"/>
                  <a:pt x="3239" y="7262"/>
                </a:cubicBezTo>
                <a:cubicBezTo>
                  <a:pt x="3385" y="7438"/>
                  <a:pt x="3781" y="7579"/>
                  <a:pt x="4068" y="7579"/>
                </a:cubicBezTo>
                <a:cubicBezTo>
                  <a:pt x="4355" y="7579"/>
                  <a:pt x="4659" y="7175"/>
                  <a:pt x="4964" y="7263"/>
                </a:cubicBezTo>
                <a:cubicBezTo>
                  <a:pt x="5268" y="7350"/>
                  <a:pt x="5518" y="7885"/>
                  <a:pt x="5893" y="8104"/>
                </a:cubicBezTo>
                <a:cubicBezTo>
                  <a:pt x="6269" y="8324"/>
                  <a:pt x="6805" y="8385"/>
                  <a:pt x="7216" y="8579"/>
                </a:cubicBezTo>
                <a:cubicBezTo>
                  <a:pt x="7628" y="8771"/>
                  <a:pt x="7912" y="8946"/>
                  <a:pt x="8362" y="9263"/>
                </a:cubicBezTo>
                <a:cubicBezTo>
                  <a:pt x="8812" y="9578"/>
                  <a:pt x="9693" y="10736"/>
                  <a:pt x="10022" y="11105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17864" y="4129088"/>
            <a:ext cx="1292225" cy="406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922713" y="4114801"/>
            <a:ext cx="1382712" cy="385763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4783139" y="4046538"/>
            <a:ext cx="1265237" cy="28575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956300" y="4064000"/>
            <a:ext cx="1309688" cy="3317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677988" y="6196014"/>
            <a:ext cx="1187450" cy="28257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2360614" y="6065838"/>
            <a:ext cx="1152525" cy="279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2519" name="Text Box 71"/>
          <p:cNvSpPr txBox="1">
            <a:spLocks noChangeArrowheads="1"/>
          </p:cNvSpPr>
          <p:nvPr/>
        </p:nvSpPr>
        <p:spPr bwMode="auto">
          <a:xfrm>
            <a:off x="3389314" y="6078538"/>
            <a:ext cx="2129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ONLAPPING MARGIN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605089" y="5583238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3670301" y="5603876"/>
            <a:ext cx="1190625" cy="461963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895851" y="5583238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026151" y="5497513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6"/>
          <p:cNvSpPr>
            <a:spLocks noGrp="1" noChangeArrowheads="1"/>
          </p:cNvSpPr>
          <p:nvPr>
            <p:ph type="title"/>
          </p:nvPr>
        </p:nvSpPr>
        <p:spPr>
          <a:xfrm>
            <a:off x="223825" y="40548"/>
            <a:ext cx="10342738" cy="838200"/>
          </a:xfrm>
          <a:noFill/>
        </p:spPr>
        <p:txBody>
          <a:bodyPr>
            <a:noAutofit/>
          </a:bodyPr>
          <a:lstStyle/>
          <a:p>
            <a:r>
              <a:rPr lang="en-US" sz="3600" dirty="0" smtClean="0"/>
              <a:t>Carbonate </a:t>
            </a:r>
            <a:r>
              <a:rPr lang="en-US" sz="3600" dirty="0"/>
              <a:t>Platform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594002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73" grpId="0"/>
      <p:bldP spid="872463" grpId="0"/>
      <p:bldP spid="872464" grpId="0" animBg="1"/>
      <p:bldP spid="872481" grpId="0"/>
      <p:bldP spid="872452" grpId="0"/>
      <p:bldP spid="872489" grpId="0"/>
      <p:bldP spid="872490" grpId="0"/>
      <p:bldP spid="8725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3" name="Picture 5" descr="Margins-of-West-F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3333"/>
          <a:stretch/>
        </p:blipFill>
        <p:spPr bwMode="auto">
          <a:xfrm>
            <a:off x="415977" y="137160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8639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– Guadalupe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Mtns</a:t>
            </a:r>
            <a:r>
              <a:rPr kumimoji="0" lang="en-US" sz="3600" dirty="0" smtClean="0">
                <a:solidFill>
                  <a:schemeClr val="tx1"/>
                </a:solidFill>
              </a:rPr>
              <a:t> – West Face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p4s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9999"/>
          <a:stretch/>
        </p:blipFill>
        <p:spPr bwMode="auto">
          <a:xfrm>
            <a:off x="381000" y="1524000"/>
            <a:ext cx="9144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6820" name="AutoShape 4"/>
          <p:cNvSpPr>
            <a:spLocks noChangeArrowheads="1"/>
          </p:cNvSpPr>
          <p:nvPr/>
        </p:nvSpPr>
        <p:spPr bwMode="auto">
          <a:xfrm rot="964590">
            <a:off x="1905000" y="34290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 Slope</a:t>
            </a:r>
            <a:endParaRPr lang="en-US" altLang="en-US" sz="2400">
              <a:latin typeface="+mn-lt"/>
            </a:endParaRPr>
          </a:p>
        </p:txBody>
      </p:sp>
      <p:sp>
        <p:nvSpPr>
          <p:cNvPr id="546821" name="AutoShape 5"/>
          <p:cNvSpPr>
            <a:spLocks noChangeArrowheads="1"/>
          </p:cNvSpPr>
          <p:nvPr/>
        </p:nvSpPr>
        <p:spPr bwMode="auto">
          <a:xfrm>
            <a:off x="4953000" y="2057400"/>
            <a:ext cx="23622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</a:t>
            </a:r>
          </a:p>
        </p:txBody>
      </p:sp>
      <p:sp>
        <p:nvSpPr>
          <p:cNvPr id="546822" name="Text Box 6"/>
          <p:cNvSpPr txBox="1">
            <a:spLocks noChangeArrowheads="1"/>
          </p:cNvSpPr>
          <p:nvPr/>
        </p:nvSpPr>
        <p:spPr bwMode="auto">
          <a:xfrm>
            <a:off x="304800" y="5712023"/>
            <a:ext cx="2667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8639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– Guadalupe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Mtns</a:t>
            </a:r>
            <a:r>
              <a:rPr kumimoji="0" lang="en-US" sz="3600" dirty="0" smtClean="0">
                <a:solidFill>
                  <a:schemeClr val="tx1"/>
                </a:solidFill>
              </a:rPr>
              <a:t> – West Face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7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0" grpId="0" animBg="1" autoUpdateAnimBg="0"/>
      <p:bldP spid="546821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p8s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0000"/>
          <a:stretch/>
        </p:blipFill>
        <p:spPr bwMode="auto">
          <a:xfrm>
            <a:off x="381000" y="106680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24" name="AutoShape 4"/>
          <p:cNvSpPr>
            <a:spLocks noChangeArrowheads="1"/>
          </p:cNvSpPr>
          <p:nvPr/>
        </p:nvSpPr>
        <p:spPr bwMode="auto">
          <a:xfrm rot="964590">
            <a:off x="1375492" y="1909972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 Slope</a:t>
            </a:r>
            <a:endParaRPr lang="en-US" altLang="en-US" sz="2400">
              <a:latin typeface="+mn-lt"/>
            </a:endParaRPr>
          </a:p>
        </p:txBody>
      </p:sp>
      <p:sp>
        <p:nvSpPr>
          <p:cNvPr id="542725" name="AutoShape 5"/>
          <p:cNvSpPr>
            <a:spLocks noChangeArrowheads="1"/>
          </p:cNvSpPr>
          <p:nvPr/>
        </p:nvSpPr>
        <p:spPr bwMode="auto">
          <a:xfrm>
            <a:off x="4419600" y="914400"/>
            <a:ext cx="23622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</a:t>
            </a:r>
          </a:p>
        </p:txBody>
      </p:sp>
      <p:sp>
        <p:nvSpPr>
          <p:cNvPr id="542726" name="Text Box 6"/>
          <p:cNvSpPr txBox="1">
            <a:spLocks noChangeArrowheads="1"/>
          </p:cNvSpPr>
          <p:nvPr/>
        </p:nvSpPr>
        <p:spPr bwMode="auto">
          <a:xfrm>
            <a:off x="457200" y="5943600"/>
            <a:ext cx="2362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8639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Permian Basin – Guadalupe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Mtns</a:t>
            </a:r>
            <a:r>
              <a:rPr kumimoji="0" lang="en-US" sz="3600" dirty="0" smtClean="0">
                <a:solidFill>
                  <a:schemeClr val="tx1"/>
                </a:solidFill>
              </a:rPr>
              <a:t> – West Face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82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24" grpId="0" animBg="1" autoUpdateAnimBg="0"/>
      <p:bldP spid="542725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7" name="Picture 3" descr="p3s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45549"/>
            <a:ext cx="7696200" cy="512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228600" y="152400"/>
            <a:ext cx="6172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West Face &amp; </a:t>
            </a:r>
            <a:r>
              <a:rPr lang="en-US" altLang="en-US" sz="3600" b="0" dirty="0" err="1">
                <a:latin typeface="+mj-lt"/>
              </a:rPr>
              <a:t>Victorio</a:t>
            </a:r>
            <a:r>
              <a:rPr lang="en-US" altLang="en-US" sz="3600" b="0" dirty="0">
                <a:latin typeface="+mj-lt"/>
              </a:rPr>
              <a:t> Peak</a:t>
            </a:r>
          </a:p>
        </p:txBody>
      </p:sp>
      <p:sp>
        <p:nvSpPr>
          <p:cNvPr id="461829" name="AutoShape 5"/>
          <p:cNvSpPr>
            <a:spLocks noChangeArrowheads="1"/>
          </p:cNvSpPr>
          <p:nvPr/>
        </p:nvSpPr>
        <p:spPr bwMode="auto">
          <a:xfrm rot="964590">
            <a:off x="1687130" y="3889898"/>
            <a:ext cx="4649458" cy="12192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Victorio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Peak Ramp Slope</a:t>
            </a:r>
            <a:endParaRPr lang="en-US" altLang="en-US" sz="2400" dirty="0">
              <a:latin typeface="+mn-lt"/>
            </a:endParaRPr>
          </a:p>
        </p:txBody>
      </p:sp>
      <p:sp>
        <p:nvSpPr>
          <p:cNvPr id="461830" name="AutoShape 6"/>
          <p:cNvSpPr>
            <a:spLocks noChangeArrowheads="1"/>
          </p:cNvSpPr>
          <p:nvPr/>
        </p:nvSpPr>
        <p:spPr bwMode="auto">
          <a:xfrm>
            <a:off x="4050021" y="2989409"/>
            <a:ext cx="3162523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Cut Off Channel</a:t>
            </a:r>
          </a:p>
        </p:txBody>
      </p:sp>
      <p:sp>
        <p:nvSpPr>
          <p:cNvPr id="461831" name="AutoShape 7"/>
          <p:cNvSpPr>
            <a:spLocks noChangeArrowheads="1"/>
          </p:cNvSpPr>
          <p:nvPr/>
        </p:nvSpPr>
        <p:spPr bwMode="auto">
          <a:xfrm rot="964590">
            <a:off x="3678692" y="1727207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Cherry Canyon Sands</a:t>
            </a:r>
            <a:endParaRPr lang="en-US" altLang="en-US" sz="2400">
              <a:latin typeface="+mn-lt"/>
            </a:endParaRPr>
          </a:p>
        </p:txBody>
      </p:sp>
      <p:sp>
        <p:nvSpPr>
          <p:cNvPr id="461832" name="Text Box 8"/>
          <p:cNvSpPr txBox="1">
            <a:spLocks noChangeArrowheads="1"/>
          </p:cNvSpPr>
          <p:nvPr/>
        </p:nvSpPr>
        <p:spPr bwMode="auto">
          <a:xfrm>
            <a:off x="1333500" y="5882484"/>
            <a:ext cx="2617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230818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9" grpId="0" animBg="1" autoUpdateAnimBg="0"/>
      <p:bldP spid="461830" grpId="0" animBg="1" autoUpdateAnimBg="0"/>
      <p:bldP spid="461831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1026" descr="p8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43000"/>
            <a:ext cx="800100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747" name="Rectangle 1027"/>
          <p:cNvSpPr>
            <a:spLocks noChangeArrowheads="1"/>
          </p:cNvSpPr>
          <p:nvPr/>
        </p:nvSpPr>
        <p:spPr bwMode="auto">
          <a:xfrm>
            <a:off x="228600" y="76200"/>
            <a:ext cx="5791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West Face – </a:t>
            </a:r>
            <a:r>
              <a:rPr lang="en-US" altLang="en-US" sz="3600" b="0" dirty="0" err="1">
                <a:latin typeface="+mj-lt"/>
              </a:rPr>
              <a:t>Victorio</a:t>
            </a:r>
            <a:r>
              <a:rPr lang="en-US" altLang="en-US" sz="3600" b="0" dirty="0">
                <a:latin typeface="+mj-lt"/>
              </a:rPr>
              <a:t> Peak</a:t>
            </a:r>
          </a:p>
        </p:txBody>
      </p:sp>
      <p:sp>
        <p:nvSpPr>
          <p:cNvPr id="543748" name="AutoShape 1028"/>
          <p:cNvSpPr>
            <a:spLocks noChangeArrowheads="1"/>
          </p:cNvSpPr>
          <p:nvPr/>
        </p:nvSpPr>
        <p:spPr bwMode="auto">
          <a:xfrm rot="964590">
            <a:off x="2491353" y="4758128"/>
            <a:ext cx="4731018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Victorio Peak Ramp Slope</a:t>
            </a:r>
            <a:endParaRPr lang="en-US" altLang="en-US" sz="2400">
              <a:latin typeface="+mn-lt"/>
            </a:endParaRPr>
          </a:p>
        </p:txBody>
      </p:sp>
      <p:sp>
        <p:nvSpPr>
          <p:cNvPr id="543749" name="AutoShape 1029"/>
          <p:cNvSpPr>
            <a:spLocks noChangeArrowheads="1"/>
          </p:cNvSpPr>
          <p:nvPr/>
        </p:nvSpPr>
        <p:spPr bwMode="auto">
          <a:xfrm>
            <a:off x="4495800" y="3185027"/>
            <a:ext cx="3055449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Cut Off Channel</a:t>
            </a:r>
          </a:p>
        </p:txBody>
      </p:sp>
      <p:sp>
        <p:nvSpPr>
          <p:cNvPr id="543750" name="Text Box 1030"/>
          <p:cNvSpPr txBox="1">
            <a:spLocks noChangeArrowheads="1"/>
          </p:cNvSpPr>
          <p:nvPr/>
        </p:nvSpPr>
        <p:spPr bwMode="auto">
          <a:xfrm>
            <a:off x="1371600" y="6041949"/>
            <a:ext cx="2057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3171332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48" grpId="0" animBg="1" autoUpdateAnimBg="0"/>
      <p:bldP spid="54374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 descr="p8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74" y="1085088"/>
            <a:ext cx="7315200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171" name="Rectangle 3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West Face  – Cut Off</a:t>
            </a:r>
          </a:p>
        </p:txBody>
      </p:sp>
      <p:sp>
        <p:nvSpPr>
          <p:cNvPr id="519173" name="AutoShape 5"/>
          <p:cNvSpPr>
            <a:spLocks noChangeArrowheads="1"/>
          </p:cNvSpPr>
          <p:nvPr/>
        </p:nvSpPr>
        <p:spPr bwMode="auto">
          <a:xfrm rot="-1138553">
            <a:off x="2378389" y="2295985"/>
            <a:ext cx="4419600" cy="838200"/>
          </a:xfrm>
          <a:prstGeom prst="leftArrow">
            <a:avLst>
              <a:gd name="adj1" fmla="val 50000"/>
              <a:gd name="adj2" fmla="val 1318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Mega Breccia with Sand</a:t>
            </a:r>
          </a:p>
        </p:txBody>
      </p:sp>
      <p:sp>
        <p:nvSpPr>
          <p:cNvPr id="519174" name="Text Box 6"/>
          <p:cNvSpPr txBox="1">
            <a:spLocks noChangeArrowheads="1"/>
          </p:cNvSpPr>
          <p:nvPr/>
        </p:nvSpPr>
        <p:spPr bwMode="auto">
          <a:xfrm>
            <a:off x="1295400" y="6016823"/>
            <a:ext cx="2667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4118837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3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2" name="Picture 4" descr="Cut-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15" y="1014359"/>
            <a:ext cx="7837170" cy="53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West Face  – Cut Off</a:t>
            </a:r>
          </a:p>
        </p:txBody>
      </p:sp>
    </p:spTree>
    <p:extLst>
      <p:ext uri="{BB962C8B-B14F-4D97-AF65-F5344CB8AC3E}">
        <p14:creationId xmlns:p14="http://schemas.microsoft.com/office/powerpoint/2010/main" val="884727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5" name="Picture 3" descr="p3s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9754"/>
            <a:ext cx="7772400" cy="51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8757" name="AutoShape 5"/>
          <p:cNvSpPr>
            <a:spLocks noChangeArrowheads="1"/>
          </p:cNvSpPr>
          <p:nvPr/>
        </p:nvSpPr>
        <p:spPr bwMode="auto">
          <a:xfrm rot="-1138553">
            <a:off x="2743199" y="3486718"/>
            <a:ext cx="4419600" cy="838200"/>
          </a:xfrm>
          <a:prstGeom prst="leftArrow">
            <a:avLst>
              <a:gd name="adj1" fmla="val 50000"/>
              <a:gd name="adj2" fmla="val 1318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Mega Breccia with Sand</a:t>
            </a:r>
          </a:p>
        </p:txBody>
      </p:sp>
      <p:sp>
        <p:nvSpPr>
          <p:cNvPr id="458758" name="Rectangle 6"/>
          <p:cNvSpPr>
            <a:spLocks noChangeArrowheads="1"/>
          </p:cNvSpPr>
          <p:nvPr/>
        </p:nvSpPr>
        <p:spPr bwMode="auto"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Cherry Canyon Formation</a:t>
            </a:r>
          </a:p>
        </p:txBody>
      </p:sp>
      <p:sp>
        <p:nvSpPr>
          <p:cNvPr id="458759" name="Text Box 7"/>
          <p:cNvSpPr txBox="1">
            <a:spLocks noChangeArrowheads="1"/>
          </p:cNvSpPr>
          <p:nvPr/>
        </p:nvSpPr>
        <p:spPr bwMode="auto">
          <a:xfrm>
            <a:off x="7315200" y="5867400"/>
            <a:ext cx="3657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1574582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57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50" name="Picture 2" descr="p8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027" y="1113217"/>
            <a:ext cx="7467600" cy="51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7652" name="AutoShape 4"/>
          <p:cNvSpPr>
            <a:spLocks noChangeArrowheads="1"/>
          </p:cNvSpPr>
          <p:nvPr/>
        </p:nvSpPr>
        <p:spPr bwMode="auto">
          <a:xfrm rot="1209972">
            <a:off x="1287969" y="3092624"/>
            <a:ext cx="3505200" cy="990600"/>
          </a:xfrm>
          <a:prstGeom prst="rightArrow">
            <a:avLst>
              <a:gd name="adj1" fmla="val 50000"/>
              <a:gd name="adj2" fmla="val 884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Brushy Canyon Sands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1600200" y="5943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67654" name="AutoShape 6"/>
          <p:cNvSpPr>
            <a:spLocks noChangeArrowheads="1"/>
          </p:cNvSpPr>
          <p:nvPr/>
        </p:nvSpPr>
        <p:spPr bwMode="auto">
          <a:xfrm rot="1209972">
            <a:off x="2920525" y="2159091"/>
            <a:ext cx="3871913" cy="914400"/>
          </a:xfrm>
          <a:prstGeom prst="rightArrow">
            <a:avLst>
              <a:gd name="adj1" fmla="val 50000"/>
              <a:gd name="adj2" fmla="val 10585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Displaced Megabreccia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West Face  – Cut Off</a:t>
            </a:r>
          </a:p>
        </p:txBody>
      </p:sp>
    </p:spTree>
    <p:extLst>
      <p:ext uri="{BB962C8B-B14F-4D97-AF65-F5344CB8AC3E}">
        <p14:creationId xmlns:p14="http://schemas.microsoft.com/office/powerpoint/2010/main" val="3299321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2" descr="p8s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13569"/>
            <a:ext cx="7010400" cy="52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6858000" y="5967128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West Face – Channel in Bone Spring</a:t>
            </a:r>
          </a:p>
        </p:txBody>
      </p:sp>
      <p:sp>
        <p:nvSpPr>
          <p:cNvPr id="821253" name="AutoShape 5"/>
          <p:cNvSpPr>
            <a:spLocks noChangeArrowheads="1"/>
          </p:cNvSpPr>
          <p:nvPr/>
        </p:nvSpPr>
        <p:spPr bwMode="auto">
          <a:xfrm rot="1209972">
            <a:off x="982778" y="3086099"/>
            <a:ext cx="3339912" cy="9906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Carbonate Channel</a:t>
            </a:r>
          </a:p>
        </p:txBody>
      </p:sp>
    </p:spTree>
    <p:extLst>
      <p:ext uri="{BB962C8B-B14F-4D97-AF65-F5344CB8AC3E}">
        <p14:creationId xmlns:p14="http://schemas.microsoft.com/office/powerpoint/2010/main" val="756893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1723"/>
            <a:ext cx="92202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latin typeface="+mj-lt"/>
              </a:rPr>
              <a:t>Permian Basin Carbonate Hierarchy - Units</a:t>
            </a:r>
            <a:endParaRPr lang="en-US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620000" cy="4114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2"/>
                </a:solidFill>
              </a:rPr>
              <a:t>SHELF COMPLEX – Mix of shelf, shelf margin &amp; adjacent basin facies evolving in response to complete &amp; complex cycles of changing base  level &amp; paleogeography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2"/>
                </a:solidFill>
              </a:rPr>
              <a:t>MARGIN COMPLEX – Shelf, shelf margin &amp; adjacent basin facies evolving in response to a cycle in changing base  level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2"/>
                </a:solidFill>
              </a:rPr>
              <a:t>STACKED CYCLES OF BEDS – Vertical character of beds from varying depositional settings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2"/>
                </a:solidFill>
              </a:rPr>
              <a:t>BEDDING – Internal character including lithology, geometry, sedimentary structures, and fauna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olidFill>
                  <a:schemeClr val="tx2"/>
                </a:solidFill>
              </a:rPr>
              <a:t>ALLOCHEMS – </a:t>
            </a:r>
            <a:r>
              <a:rPr lang="en-US" altLang="en-US" dirty="0" err="1">
                <a:solidFill>
                  <a:schemeClr val="tx2"/>
                </a:solidFill>
              </a:rPr>
              <a:t>Lthological</a:t>
            </a:r>
            <a:r>
              <a:rPr lang="en-US" altLang="en-US" dirty="0">
                <a:solidFill>
                  <a:schemeClr val="tx2"/>
                </a:solidFill>
              </a:rPr>
              <a:t> components, their cementation &amp; diagenesis</a:t>
            </a:r>
          </a:p>
        </p:txBody>
      </p:sp>
    </p:spTree>
    <p:extLst>
      <p:ext uri="{BB962C8B-B14F-4D97-AF65-F5344CB8AC3E}">
        <p14:creationId xmlns:p14="http://schemas.microsoft.com/office/powerpoint/2010/main" val="30346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p8s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75" y="1087945"/>
            <a:ext cx="7772400" cy="52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8676" name="AutoShape 4"/>
          <p:cNvSpPr>
            <a:spLocks noChangeArrowheads="1"/>
          </p:cNvSpPr>
          <p:nvPr/>
        </p:nvSpPr>
        <p:spPr bwMode="auto">
          <a:xfrm rot="1209972">
            <a:off x="63495" y="2858806"/>
            <a:ext cx="3499221" cy="9906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rgbClr val="FFFFFF"/>
                </a:solidFill>
                <a:latin typeface="+mn-lt"/>
              </a:rPr>
              <a:t>Carbonate Channel</a:t>
            </a:r>
          </a:p>
        </p:txBody>
      </p:sp>
      <p:sp>
        <p:nvSpPr>
          <p:cNvPr id="668677" name="Text Box 5"/>
          <p:cNvSpPr txBox="1">
            <a:spLocks noChangeArrowheads="1"/>
          </p:cNvSpPr>
          <p:nvPr/>
        </p:nvSpPr>
        <p:spPr bwMode="auto">
          <a:xfrm>
            <a:off x="7365791" y="5997224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" y="762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West Face – Channel in Bone Spring</a:t>
            </a:r>
          </a:p>
        </p:txBody>
      </p:sp>
    </p:spTree>
    <p:extLst>
      <p:ext uri="{BB962C8B-B14F-4D97-AF65-F5344CB8AC3E}">
        <p14:creationId xmlns:p14="http://schemas.microsoft.com/office/powerpoint/2010/main" val="2200731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p3s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54" y="1086545"/>
            <a:ext cx="7696200" cy="50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3" name="AutoShape 5"/>
          <p:cNvSpPr>
            <a:spLocks noChangeArrowheads="1"/>
          </p:cNvSpPr>
          <p:nvPr/>
        </p:nvSpPr>
        <p:spPr bwMode="auto">
          <a:xfrm rot="964590">
            <a:off x="914400" y="34290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Slope Sediments</a:t>
            </a:r>
            <a:endParaRPr lang="en-US" altLang="en-US" sz="2400">
              <a:latin typeface="+mn-lt"/>
            </a:endParaRPr>
          </a:p>
        </p:txBody>
      </p:sp>
      <p:sp>
        <p:nvSpPr>
          <p:cNvPr id="155654" name="AutoShape 6"/>
          <p:cNvSpPr>
            <a:spLocks noChangeArrowheads="1"/>
          </p:cNvSpPr>
          <p:nvPr/>
        </p:nvSpPr>
        <p:spPr bwMode="auto">
          <a:xfrm>
            <a:off x="3771900" y="2971800"/>
            <a:ext cx="33909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Base of Cut Off</a:t>
            </a: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990600" y="5791199"/>
            <a:ext cx="228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152400" y="228600"/>
            <a:ext cx="10287000" cy="56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Bone Springs - Cut Off </a:t>
            </a:r>
            <a:r>
              <a:rPr lang="en-US" altLang="en-US" sz="3600" b="0" dirty="0" smtClean="0">
                <a:latin typeface="+mj-lt"/>
              </a:rPr>
              <a:t>– Contact – Slope Base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33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3" grpId="0" animBg="1" autoUpdateAnimBg="0"/>
      <p:bldP spid="155654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5" name="Picture 3" descr="p4s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32519"/>
            <a:ext cx="7924800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8998" name="AutoShape 6"/>
          <p:cNvSpPr>
            <a:spLocks noChangeArrowheads="1"/>
          </p:cNvSpPr>
          <p:nvPr/>
        </p:nvSpPr>
        <p:spPr bwMode="auto">
          <a:xfrm rot="964590">
            <a:off x="1295400" y="37338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Slope Sediments</a:t>
            </a:r>
            <a:endParaRPr lang="en-US" altLang="en-US" sz="2400">
              <a:latin typeface="+mn-lt"/>
            </a:endParaRPr>
          </a:p>
        </p:txBody>
      </p:sp>
      <p:sp>
        <p:nvSpPr>
          <p:cNvPr id="468999" name="AutoShape 7"/>
          <p:cNvSpPr>
            <a:spLocks noChangeArrowheads="1"/>
          </p:cNvSpPr>
          <p:nvPr/>
        </p:nvSpPr>
        <p:spPr bwMode="auto">
          <a:xfrm>
            <a:off x="2362200" y="2514600"/>
            <a:ext cx="29718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Base of Cut Off</a:t>
            </a:r>
          </a:p>
        </p:txBody>
      </p:sp>
      <p:sp>
        <p:nvSpPr>
          <p:cNvPr id="469000" name="Text Box 8"/>
          <p:cNvSpPr txBox="1">
            <a:spLocks noChangeArrowheads="1"/>
          </p:cNvSpPr>
          <p:nvPr/>
        </p:nvSpPr>
        <p:spPr bwMode="auto">
          <a:xfrm>
            <a:off x="1198108" y="6016823"/>
            <a:ext cx="20511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52400" y="228600"/>
            <a:ext cx="10287000" cy="56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Bone Springs - Cut Off </a:t>
            </a:r>
            <a:r>
              <a:rPr lang="en-US" altLang="en-US" sz="3600" b="0" dirty="0" smtClean="0">
                <a:latin typeface="+mj-lt"/>
              </a:rPr>
              <a:t>– Contact – Slope Base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9686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8" grpId="0" animBg="1" autoUpdateAnimBg="0"/>
      <p:bldP spid="468999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5" name="Picture 5" descr="p4s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459" y="1070004"/>
            <a:ext cx="7696200" cy="515645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07" name="AutoShape 7"/>
          <p:cNvSpPr>
            <a:spLocks noChangeArrowheads="1"/>
          </p:cNvSpPr>
          <p:nvPr/>
        </p:nvSpPr>
        <p:spPr bwMode="auto">
          <a:xfrm rot="964590">
            <a:off x="3571551" y="4466057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Slope Sediments</a:t>
            </a:r>
            <a:endParaRPr lang="en-US" altLang="en-US" sz="2400">
              <a:latin typeface="+mn-lt"/>
            </a:endParaRPr>
          </a:p>
        </p:txBody>
      </p:sp>
      <p:sp>
        <p:nvSpPr>
          <p:cNvPr id="153608" name="AutoShape 8"/>
          <p:cNvSpPr>
            <a:spLocks noChangeArrowheads="1"/>
          </p:cNvSpPr>
          <p:nvPr/>
        </p:nvSpPr>
        <p:spPr bwMode="auto">
          <a:xfrm>
            <a:off x="4953000" y="3200400"/>
            <a:ext cx="23622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Channel cut</a:t>
            </a:r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824459" y="5860073"/>
            <a:ext cx="2133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228600"/>
            <a:ext cx="10287000" cy="56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Bone Springs - Cut Off </a:t>
            </a:r>
            <a:r>
              <a:rPr lang="en-US" altLang="en-US" sz="3600" b="0" dirty="0" smtClean="0">
                <a:latin typeface="+mj-lt"/>
              </a:rPr>
              <a:t>– Contact – Slope Base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82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7" grpId="0" animBg="1" autoUpdateAnimBg="0"/>
      <p:bldP spid="153608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8" name="Picture 1026" descr="DSCN0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97" y="1143000"/>
            <a:ext cx="7061606" cy="529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1939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  <p:sp>
        <p:nvSpPr>
          <p:cNvPr id="551940" name="Text Box 1028"/>
          <p:cNvSpPr txBox="1">
            <a:spLocks noChangeArrowheads="1"/>
          </p:cNvSpPr>
          <p:nvPr/>
        </p:nvSpPr>
        <p:spPr bwMode="auto">
          <a:xfrm>
            <a:off x="7112203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933974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626" name="Picture 2" descr="p8s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4444"/>
          <a:stretch/>
        </p:blipFill>
        <p:spPr bwMode="auto">
          <a:xfrm>
            <a:off x="381000" y="1219200"/>
            <a:ext cx="9372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628" name="AutoShape 4"/>
          <p:cNvSpPr>
            <a:spLocks noChangeArrowheads="1"/>
          </p:cNvSpPr>
          <p:nvPr/>
        </p:nvSpPr>
        <p:spPr bwMode="auto">
          <a:xfrm rot="964590">
            <a:off x="2133600" y="3657600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Base of  Slope</a:t>
            </a:r>
          </a:p>
        </p:txBody>
      </p:sp>
      <p:sp>
        <p:nvSpPr>
          <p:cNvPr id="666629" name="AutoShape 5"/>
          <p:cNvSpPr>
            <a:spLocks noChangeArrowheads="1"/>
          </p:cNvSpPr>
          <p:nvPr/>
        </p:nvSpPr>
        <p:spPr bwMode="auto">
          <a:xfrm>
            <a:off x="5715000" y="3200400"/>
            <a:ext cx="3352800" cy="914400"/>
          </a:xfrm>
          <a:prstGeom prst="left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San Andres Margin</a:t>
            </a:r>
          </a:p>
        </p:txBody>
      </p:sp>
      <p:sp>
        <p:nvSpPr>
          <p:cNvPr id="666630" name="Text Box 6"/>
          <p:cNvSpPr txBox="1">
            <a:spLocks noChangeArrowheads="1"/>
          </p:cNvSpPr>
          <p:nvPr/>
        </p:nvSpPr>
        <p:spPr bwMode="auto">
          <a:xfrm>
            <a:off x="381000" y="5429972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</p:spTree>
    <p:extLst>
      <p:ext uri="{BB962C8B-B14F-4D97-AF65-F5344CB8AC3E}">
        <p14:creationId xmlns:p14="http://schemas.microsoft.com/office/powerpoint/2010/main" val="2362384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628" grpId="0" animBg="1" autoUpdateAnimBg="0"/>
      <p:bldP spid="66662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4" name="Picture 6" descr="SanAndresMargin2LastCh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77" y="1158240"/>
            <a:ext cx="6888480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3492" name="AutoShape 4"/>
          <p:cNvSpPr>
            <a:spLocks noChangeArrowheads="1"/>
          </p:cNvSpPr>
          <p:nvPr/>
        </p:nvSpPr>
        <p:spPr bwMode="auto">
          <a:xfrm rot="964590">
            <a:off x="3217408" y="3835393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Base of  Slope</a:t>
            </a:r>
          </a:p>
        </p:txBody>
      </p:sp>
      <p:sp>
        <p:nvSpPr>
          <p:cNvPr id="703493" name="AutoShape 5"/>
          <p:cNvSpPr>
            <a:spLocks noChangeArrowheads="1"/>
          </p:cNvSpPr>
          <p:nvPr/>
        </p:nvSpPr>
        <p:spPr bwMode="auto">
          <a:xfrm rot="19389784">
            <a:off x="6466389" y="2093261"/>
            <a:ext cx="3352800" cy="914400"/>
          </a:xfrm>
          <a:prstGeom prst="left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San Andres Margin</a:t>
            </a:r>
          </a:p>
        </p:txBody>
      </p:sp>
      <p:sp>
        <p:nvSpPr>
          <p:cNvPr id="703495" name="Text Box 7"/>
          <p:cNvSpPr txBox="1">
            <a:spLocks noChangeArrowheads="1"/>
          </p:cNvSpPr>
          <p:nvPr/>
        </p:nvSpPr>
        <p:spPr bwMode="auto">
          <a:xfrm>
            <a:off x="1550377" y="600456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</p:spTree>
    <p:extLst>
      <p:ext uri="{BB962C8B-B14F-4D97-AF65-F5344CB8AC3E}">
        <p14:creationId xmlns:p14="http://schemas.microsoft.com/office/powerpoint/2010/main" val="1157592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492" grpId="0" animBg="1" autoUpdateAnimBg="0"/>
      <p:bldP spid="703493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8" name="Picture 6" descr="SanAndresMarginLastCha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2222"/>
          <a:stretch/>
        </p:blipFill>
        <p:spPr bwMode="auto">
          <a:xfrm>
            <a:off x="716280" y="1066800"/>
            <a:ext cx="8351520" cy="521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4516" name="AutoShape 4"/>
          <p:cNvSpPr>
            <a:spLocks noChangeArrowheads="1"/>
          </p:cNvSpPr>
          <p:nvPr/>
        </p:nvSpPr>
        <p:spPr bwMode="auto">
          <a:xfrm rot="964590">
            <a:off x="2459492" y="4138533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Base of  Slope</a:t>
            </a:r>
          </a:p>
        </p:txBody>
      </p:sp>
      <p:sp>
        <p:nvSpPr>
          <p:cNvPr id="704517" name="AutoShape 5"/>
          <p:cNvSpPr>
            <a:spLocks noChangeArrowheads="1"/>
          </p:cNvSpPr>
          <p:nvPr/>
        </p:nvSpPr>
        <p:spPr bwMode="auto">
          <a:xfrm rot="19628797">
            <a:off x="6039894" y="1860661"/>
            <a:ext cx="3352800" cy="914400"/>
          </a:xfrm>
          <a:prstGeom prst="leftArrow">
            <a:avLst>
              <a:gd name="adj1" fmla="val 50000"/>
              <a:gd name="adj2" fmla="val 9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San Andres Margin</a:t>
            </a:r>
          </a:p>
        </p:txBody>
      </p:sp>
      <p:sp>
        <p:nvSpPr>
          <p:cNvPr id="704519" name="Text Box 7"/>
          <p:cNvSpPr txBox="1">
            <a:spLocks noChangeArrowheads="1"/>
          </p:cNvSpPr>
          <p:nvPr/>
        </p:nvSpPr>
        <p:spPr bwMode="auto">
          <a:xfrm>
            <a:off x="640080" y="5968993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</p:spTree>
    <p:extLst>
      <p:ext uri="{BB962C8B-B14F-4D97-AF65-F5344CB8AC3E}">
        <p14:creationId xmlns:p14="http://schemas.microsoft.com/office/powerpoint/2010/main" val="395278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6" grpId="0" animBg="1" autoUpdateAnimBg="0"/>
      <p:bldP spid="704517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1" name="Picture 3" descr="p7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5"/>
          <a:stretch/>
        </p:blipFill>
        <p:spPr bwMode="auto">
          <a:xfrm>
            <a:off x="457200" y="1219200"/>
            <a:ext cx="91440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8692" name="Text Box 4"/>
          <p:cNvSpPr txBox="1">
            <a:spLocks noChangeArrowheads="1"/>
          </p:cNvSpPr>
          <p:nvPr/>
        </p:nvSpPr>
        <p:spPr bwMode="auto">
          <a:xfrm>
            <a:off x="490928" y="5181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498693" name="AutoShape 5"/>
          <p:cNvSpPr>
            <a:spLocks noChangeArrowheads="1"/>
          </p:cNvSpPr>
          <p:nvPr/>
        </p:nvSpPr>
        <p:spPr bwMode="auto">
          <a:xfrm rot="964590">
            <a:off x="630691" y="3784608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By pass Turbidite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</p:spTree>
    <p:extLst>
      <p:ext uri="{BB962C8B-B14F-4D97-AF65-F5344CB8AC3E}">
        <p14:creationId xmlns:p14="http://schemas.microsoft.com/office/powerpoint/2010/main" val="2094887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3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88" name="Picture 4" descr="p7s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31662"/>
            <a:ext cx="7315200" cy="49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7239000" y="5638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502791" name="AutoShape 7"/>
          <p:cNvSpPr>
            <a:spLocks noChangeArrowheads="1"/>
          </p:cNvSpPr>
          <p:nvPr/>
        </p:nvSpPr>
        <p:spPr bwMode="auto">
          <a:xfrm rot="1541010">
            <a:off x="1112572" y="2027774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</a:rPr>
              <a:t>Downlap Surface</a:t>
            </a:r>
            <a:endParaRPr lang="en-US" altLang="en-US" sz="24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</p:spTree>
    <p:extLst>
      <p:ext uri="{BB962C8B-B14F-4D97-AF65-F5344CB8AC3E}">
        <p14:creationId xmlns:p14="http://schemas.microsoft.com/office/powerpoint/2010/main" val="2977421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9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391400" cy="609600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Lecture Conclusions</a:t>
            </a:r>
          </a:p>
        </p:txBody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66800"/>
            <a:ext cx="73914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Shelf has wide spread continuous sheets that tend to shoal up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Outer shelf:- heterogeneous carbonates with mix of linear bodies  parallel to basin &amp; perpendicular to it!  Local build up lenses.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Inner shelf:- dominated by mud prone sheets with evaporites &amp; or clastic channels and sheets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Margin:  Massive and heterogeneous, most porous but least prone to seal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Down slope sheets that thin down slope &amp; may be grain prone in distal portions</a:t>
            </a:r>
          </a:p>
          <a:p>
            <a:pPr>
              <a:lnSpc>
                <a:spcPct val="90000"/>
              </a:lnSpc>
            </a:pPr>
            <a:r>
              <a:rPr lang="en-US" altLang="en-US" sz="2400" dirty="0" err="1">
                <a:solidFill>
                  <a:schemeClr val="tx2"/>
                </a:solidFill>
              </a:rPr>
              <a:t>Basinal</a:t>
            </a:r>
            <a:r>
              <a:rPr lang="en-US" altLang="en-US" sz="2400" dirty="0">
                <a:solidFill>
                  <a:schemeClr val="tx2"/>
                </a:solidFill>
              </a:rPr>
              <a:t> couplets of mud and silt from mix of pelagic and shelf sources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tx2"/>
                </a:solidFill>
              </a:rPr>
              <a:t>Evaporite couplet from basin isolation</a:t>
            </a:r>
          </a:p>
        </p:txBody>
      </p:sp>
    </p:spTree>
    <p:extLst>
      <p:ext uri="{BB962C8B-B14F-4D97-AF65-F5344CB8AC3E}">
        <p14:creationId xmlns:p14="http://schemas.microsoft.com/office/powerpoint/2010/main" val="32401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5" name="Picture 3" descr="p7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31570"/>
            <a:ext cx="7467600" cy="50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4836" name="Text Box 4"/>
          <p:cNvSpPr txBox="1">
            <a:spLocks noChangeArrowheads="1"/>
          </p:cNvSpPr>
          <p:nvPr/>
        </p:nvSpPr>
        <p:spPr bwMode="auto">
          <a:xfrm>
            <a:off x="1295400" y="5791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504837" name="AutoShape 5"/>
          <p:cNvSpPr>
            <a:spLocks noChangeArrowheads="1"/>
          </p:cNvSpPr>
          <p:nvPr/>
        </p:nvSpPr>
        <p:spPr bwMode="auto">
          <a:xfrm rot="964590">
            <a:off x="2230892" y="1920112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By pass Turbidite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</p:spTree>
    <p:extLst>
      <p:ext uri="{BB962C8B-B14F-4D97-AF65-F5344CB8AC3E}">
        <p14:creationId xmlns:p14="http://schemas.microsoft.com/office/powerpoint/2010/main" val="2946938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7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907" name="Picture 3" descr="p7s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20045"/>
            <a:ext cx="7696200" cy="52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08" name="Text Box 4"/>
          <p:cNvSpPr txBox="1">
            <a:spLocks noChangeArrowheads="1"/>
          </p:cNvSpPr>
          <p:nvPr/>
        </p:nvSpPr>
        <p:spPr bwMode="auto">
          <a:xfrm>
            <a:off x="7581900" y="6006059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507909" name="AutoShape 5"/>
          <p:cNvSpPr>
            <a:spLocks noChangeArrowheads="1"/>
          </p:cNvSpPr>
          <p:nvPr/>
        </p:nvSpPr>
        <p:spPr bwMode="auto">
          <a:xfrm rot="964590">
            <a:off x="2002292" y="2539993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By pass Turbidite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860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Last Chance Canyon</a:t>
            </a:r>
          </a:p>
        </p:txBody>
      </p:sp>
    </p:spTree>
    <p:extLst>
      <p:ext uri="{BB962C8B-B14F-4D97-AF65-F5344CB8AC3E}">
        <p14:creationId xmlns:p14="http://schemas.microsoft.com/office/powerpoint/2010/main" val="3781865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9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9" name="Picture 3" descr="SLXs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56" y="1045674"/>
            <a:ext cx="7130288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7740" y="76200"/>
            <a:ext cx="104564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Reciprocal Sedimentation</a:t>
            </a:r>
            <a:endParaRPr 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8437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10600" y="6172200"/>
            <a:ext cx="1219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5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”Carbonate Hierarchies” </a:t>
            </a:r>
          </a:p>
          <a:p>
            <a:r>
              <a:rPr lang="en-US"/>
              <a:t>Christopher G. St. C. Kendall</a:t>
            </a:r>
          </a:p>
        </p:txBody>
      </p:sp>
      <p:pic>
        <p:nvPicPr>
          <p:cNvPr id="281602" name="Picture 2" descr="Marg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1650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7740" y="76200"/>
            <a:ext cx="95420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Margin Exposure at El Capitan</a:t>
            </a:r>
            <a:endParaRPr lang="en-US" sz="3600" b="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008491" y="6688574"/>
            <a:ext cx="1234569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 smtClean="0"/>
              <a:t> </a:t>
            </a:r>
            <a:r>
              <a:rPr lang="en-US" b="0" i="1" dirty="0" smtClean="0"/>
              <a:t>After Tinker 1998</a:t>
            </a:r>
            <a:endParaRPr lang="en-US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0538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p3s7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" b="4014"/>
          <a:stretch/>
        </p:blipFill>
        <p:spPr>
          <a:xfrm>
            <a:off x="1524000" y="1143000"/>
            <a:ext cx="7628668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76200"/>
            <a:ext cx="95420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Margin Exposure </a:t>
            </a:r>
            <a:r>
              <a:rPr lang="en-US" sz="3600" b="0" dirty="0" err="1" smtClean="0">
                <a:latin typeface="+mj-lt"/>
              </a:rPr>
              <a:t>Clastics</a:t>
            </a:r>
            <a:endParaRPr 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770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ChangeArrowheads="1"/>
          </p:cNvSpPr>
          <p:nvPr/>
        </p:nvSpPr>
        <p:spPr bwMode="auto">
          <a:xfrm>
            <a:off x="228600" y="2286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Beaubeouf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 –  His Diagram!</a:t>
            </a:r>
          </a:p>
        </p:txBody>
      </p:sp>
      <p:pic>
        <p:nvPicPr>
          <p:cNvPr id="683011" name="Picture 3" descr="generalizedBrus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1"/>
            <a:ext cx="9144000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8167886" y="5119301"/>
            <a:ext cx="1128514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b="0" i="1" dirty="0" err="1" smtClean="0">
                <a:solidFill>
                  <a:srgbClr val="060000"/>
                </a:solidFill>
                <a:latin typeface="+mn-lt"/>
              </a:rPr>
              <a:t>Beaubouef</a:t>
            </a:r>
            <a:r>
              <a:rPr lang="en-US" sz="900" b="0" i="1" dirty="0" smtClean="0">
                <a:solidFill>
                  <a:srgbClr val="060000"/>
                </a:solidFill>
                <a:latin typeface="+mn-lt"/>
              </a:rPr>
              <a:t> et al, 1999</a:t>
            </a:r>
            <a:endParaRPr lang="en-US" sz="900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5388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962" name="Picture 2" descr="BrushyCanyon-stratFrame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8889" r="3141" b="7778"/>
          <a:stretch/>
        </p:blipFill>
        <p:spPr bwMode="auto">
          <a:xfrm>
            <a:off x="228599" y="1371600"/>
            <a:ext cx="9473640" cy="42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629" y="273571"/>
            <a:ext cx="9753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 smtClean="0">
                <a:solidFill>
                  <a:schemeClr val="tx1"/>
                </a:solidFill>
                <a:latin typeface="+mj-lt"/>
              </a:rPr>
              <a:t>Brushy Canyon Sequence Stratigraphic Frame </a:t>
            </a:r>
            <a:endParaRPr lang="en-US" altLang="en-US" sz="3600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9880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2" descr="figure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2108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3629" y="273571"/>
            <a:ext cx="9753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 smtClean="0">
                <a:solidFill>
                  <a:schemeClr val="tx1"/>
                </a:solidFill>
                <a:latin typeface="+mj-lt"/>
              </a:rPr>
              <a:t>Brushy Canyon Sequence Stratigraphic Frame </a:t>
            </a:r>
            <a:endParaRPr lang="en-US" altLang="en-US" sz="3600" b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3924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6" name="Picture 2" descr="SlopeSystemsBrush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5" b="5559"/>
          <a:stretch/>
        </p:blipFill>
        <p:spPr bwMode="auto">
          <a:xfrm>
            <a:off x="723900" y="1034090"/>
            <a:ext cx="8572500" cy="536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56" y="0"/>
            <a:ext cx="9327688" cy="969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7863086" y="6400800"/>
            <a:ext cx="1128514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900" b="0" i="1" dirty="0" err="1" smtClean="0">
                <a:solidFill>
                  <a:srgbClr val="060000"/>
                </a:solidFill>
                <a:latin typeface="+mn-lt"/>
              </a:rPr>
              <a:t>Beaubouef</a:t>
            </a:r>
            <a:r>
              <a:rPr lang="en-US" sz="900" b="0" i="1" dirty="0" smtClean="0">
                <a:solidFill>
                  <a:srgbClr val="060000"/>
                </a:solidFill>
                <a:latin typeface="+mn-lt"/>
              </a:rPr>
              <a:t> et al, 1999</a:t>
            </a:r>
            <a:endParaRPr lang="en-US" sz="900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0417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Brushy-Cany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8889" r="14616" b="5556"/>
          <a:stretch/>
        </p:blipFill>
        <p:spPr bwMode="auto">
          <a:xfrm>
            <a:off x="809083" y="1220484"/>
            <a:ext cx="8745033" cy="510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5420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Three Stage </a:t>
            </a:r>
            <a:r>
              <a:rPr lang="en-US" sz="3600" b="0" dirty="0" err="1" smtClean="0">
                <a:latin typeface="+mj-lt"/>
              </a:rPr>
              <a:t>Lowstand</a:t>
            </a:r>
            <a:r>
              <a:rPr lang="en-US" sz="3600" b="0" dirty="0" smtClean="0">
                <a:latin typeface="+mj-lt"/>
              </a:rPr>
              <a:t> of Brushy Canyon </a:t>
            </a:r>
            <a:r>
              <a:rPr lang="en-US" sz="3600" b="0" dirty="0" err="1" smtClean="0">
                <a:latin typeface="+mj-lt"/>
              </a:rPr>
              <a:t>Fm</a:t>
            </a:r>
            <a:endParaRPr lang="en-US" sz="3600" b="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220484"/>
            <a:ext cx="5867400" cy="151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85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52400"/>
            <a:ext cx="11277600" cy="784225"/>
          </a:xfrm>
        </p:spPr>
        <p:txBody>
          <a:bodyPr>
            <a:noAutofit/>
          </a:bodyPr>
          <a:lstStyle/>
          <a:p>
            <a:r>
              <a:rPr lang="en-US" dirty="0" smtClean="0"/>
              <a:t>Carbonate Setting &amp; Facies </a:t>
            </a:r>
            <a:r>
              <a:rPr lang="en-US" dirty="0"/>
              <a:t>Hierarchies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295399"/>
            <a:ext cx="8458200" cy="5019675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The sequence </a:t>
            </a:r>
            <a:r>
              <a:rPr lang="en-US" dirty="0"/>
              <a:t>stratigraphic framework </a:t>
            </a:r>
            <a:r>
              <a:rPr lang="en-US" dirty="0" smtClean="0"/>
              <a:t>is used to: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Interpret </a:t>
            </a:r>
            <a:r>
              <a:rPr lang="en-US" dirty="0"/>
              <a:t>carbonate depositional </a:t>
            </a:r>
            <a:r>
              <a:rPr lang="en-US" dirty="0" smtClean="0"/>
              <a:t>settings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Predict facies and geometric hierarchies of potential carbonate plays &amp; reservoir models.</a:t>
            </a:r>
          </a:p>
          <a:p>
            <a:pPr algn="l"/>
            <a:r>
              <a:rPr lang="en-US" dirty="0" smtClean="0"/>
              <a:t>Through </a:t>
            </a:r>
            <a:r>
              <a:rPr lang="en-US" dirty="0"/>
              <a:t>geologic </a:t>
            </a:r>
            <a:r>
              <a:rPr lang="en-US" dirty="0" smtClean="0"/>
              <a:t>time carbonate </a:t>
            </a:r>
            <a:r>
              <a:rPr lang="en-US" dirty="0"/>
              <a:t>depositional </a:t>
            </a:r>
            <a:r>
              <a:rPr lang="en-US" dirty="0" smtClean="0"/>
              <a:t>systems </a:t>
            </a:r>
            <a:r>
              <a:rPr lang="en-US" dirty="0"/>
              <a:t>have common critical elements in sedimentary character determined by the processes operating from the deep basin to inner </a:t>
            </a:r>
            <a:r>
              <a:rPr lang="en-US" dirty="0" err="1"/>
              <a:t>updip</a:t>
            </a:r>
            <a:r>
              <a:rPr lang="en-US" dirty="0"/>
              <a:t> shelf.</a:t>
            </a:r>
          </a:p>
          <a:p>
            <a:pPr algn="l"/>
            <a:r>
              <a:rPr lang="en-US" dirty="0" smtClean="0"/>
              <a:t>Over </a:t>
            </a:r>
            <a:r>
              <a:rPr lang="en-US" dirty="0"/>
              <a:t>simple relationships </a:t>
            </a:r>
            <a:r>
              <a:rPr lang="en-US" dirty="0" smtClean="0"/>
              <a:t>are used </a:t>
            </a:r>
            <a:r>
              <a:rPr lang="en-US" dirty="0"/>
              <a:t>to predict potential carbonate plays &amp; reservoir </a:t>
            </a:r>
            <a:r>
              <a:rPr lang="en-US" dirty="0" smtClean="0"/>
              <a:t>models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2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2" descr="WestFaceTHwy180XPho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2222"/>
          <a:stretch/>
        </p:blipFill>
        <p:spPr bwMode="auto">
          <a:xfrm>
            <a:off x="585788" y="2057400"/>
            <a:ext cx="9144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3747" name="Rectangle 3"/>
          <p:cNvSpPr>
            <a:spLocks noChangeArrowheads="1"/>
          </p:cNvSpPr>
          <p:nvPr/>
        </p:nvSpPr>
        <p:spPr bwMode="auto">
          <a:xfrm>
            <a:off x="152400" y="174290"/>
            <a:ext cx="9372600" cy="68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0" dirty="0">
                <a:solidFill>
                  <a:schemeClr val="tx2"/>
                </a:solidFill>
                <a:latin typeface="+mj-lt"/>
              </a:rPr>
              <a:t>West Face – Margin &amp; </a:t>
            </a: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Slope Permian </a:t>
            </a:r>
            <a:r>
              <a:rPr lang="en-US" sz="3600" b="0" dirty="0">
                <a:solidFill>
                  <a:schemeClr val="tx2"/>
                </a:solidFill>
                <a:latin typeface="+mj-lt"/>
              </a:rPr>
              <a:t>Basin</a:t>
            </a:r>
          </a:p>
        </p:txBody>
      </p:sp>
      <p:sp>
        <p:nvSpPr>
          <p:cNvPr id="543748" name="Text Box 4"/>
          <p:cNvSpPr txBox="1">
            <a:spLocks noChangeArrowheads="1"/>
          </p:cNvSpPr>
          <p:nvPr/>
        </p:nvSpPr>
        <p:spPr bwMode="auto">
          <a:xfrm>
            <a:off x="685800" y="5006398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Kendall Photo</a:t>
            </a:r>
          </a:p>
        </p:txBody>
      </p:sp>
      <p:sp>
        <p:nvSpPr>
          <p:cNvPr id="543749" name="AutoShape 5"/>
          <p:cNvSpPr>
            <a:spLocks noChangeArrowheads="1"/>
          </p:cNvSpPr>
          <p:nvPr/>
        </p:nvSpPr>
        <p:spPr bwMode="auto">
          <a:xfrm rot="1794135">
            <a:off x="5077491" y="1871024"/>
            <a:ext cx="2698750" cy="914400"/>
          </a:xfrm>
          <a:prstGeom prst="rightArrowCallout">
            <a:avLst>
              <a:gd name="adj1" fmla="val 25000"/>
              <a:gd name="adj2" fmla="val 25000"/>
              <a:gd name="adj3" fmla="val 49190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Reef &amp;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Fore Reef</a:t>
            </a:r>
          </a:p>
        </p:txBody>
      </p:sp>
      <p:sp>
        <p:nvSpPr>
          <p:cNvPr id="543750" name="AutoShape 6"/>
          <p:cNvSpPr>
            <a:spLocks noChangeArrowheads="1"/>
          </p:cNvSpPr>
          <p:nvPr/>
        </p:nvSpPr>
        <p:spPr bwMode="auto">
          <a:xfrm>
            <a:off x="7647908" y="3854454"/>
            <a:ext cx="2181892" cy="15240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Margin Clastic</a:t>
            </a:r>
          </a:p>
          <a:p>
            <a:pPr algn="ctr"/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Turbidites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8857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49" grpId="0" animBg="1" autoUpdateAnimBg="0"/>
      <p:bldP spid="543750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 descr="Capit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11110"/>
          <a:stretch/>
        </p:blipFill>
        <p:spPr bwMode="auto">
          <a:xfrm>
            <a:off x="381000" y="1676400"/>
            <a:ext cx="9144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5795" name="Rectangle 3"/>
          <p:cNvSpPr>
            <a:spLocks noChangeArrowheads="1"/>
          </p:cNvSpPr>
          <p:nvPr/>
        </p:nvSpPr>
        <p:spPr bwMode="auto">
          <a:xfrm>
            <a:off x="152400" y="76200"/>
            <a:ext cx="8915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El Capitan &amp; Base of Slope Permian Basin</a:t>
            </a:r>
          </a:p>
        </p:txBody>
      </p:sp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1828800" y="5483423"/>
            <a:ext cx="26860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545797" name="AutoShape 5"/>
          <p:cNvSpPr>
            <a:spLocks noChangeArrowheads="1"/>
          </p:cNvSpPr>
          <p:nvPr/>
        </p:nvSpPr>
        <p:spPr bwMode="auto">
          <a:xfrm rot="1794135">
            <a:off x="3505200" y="2514600"/>
            <a:ext cx="2698750" cy="914400"/>
          </a:xfrm>
          <a:prstGeom prst="rightArrowCallout">
            <a:avLst>
              <a:gd name="adj1" fmla="val 25000"/>
              <a:gd name="adj2" fmla="val 25000"/>
              <a:gd name="adj3" fmla="val 49190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</a:rPr>
              <a:t>Reef &amp;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</a:rPr>
              <a:t>Fore Reef</a:t>
            </a:r>
          </a:p>
        </p:txBody>
      </p:sp>
      <p:sp>
        <p:nvSpPr>
          <p:cNvPr id="545798" name="AutoShape 6"/>
          <p:cNvSpPr>
            <a:spLocks noChangeArrowheads="1"/>
          </p:cNvSpPr>
          <p:nvPr/>
        </p:nvSpPr>
        <p:spPr bwMode="auto">
          <a:xfrm>
            <a:off x="7505700" y="4267200"/>
            <a:ext cx="1905000" cy="15240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</a:rPr>
              <a:t>Margin Clastic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</a:rPr>
              <a:t>Turbidites </a:t>
            </a:r>
            <a:endParaRPr lang="en-US" altLang="en-US" sz="2400" b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59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7" grpId="0" animBg="1" autoUpdateAnimBg="0"/>
      <p:bldP spid="545798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1026" descr="p7s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 bwMode="auto">
          <a:xfrm>
            <a:off x="381000" y="1295401"/>
            <a:ext cx="9067800" cy="493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675" name="Rectangle 1027"/>
          <p:cNvSpPr>
            <a:spLocks noChangeArrowheads="1"/>
          </p:cNvSpPr>
          <p:nvPr/>
        </p:nvSpPr>
        <p:spPr bwMode="auto">
          <a:xfrm>
            <a:off x="190500" y="60235"/>
            <a:ext cx="101727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El Capitan &amp; </a:t>
            </a:r>
            <a:r>
              <a:rPr lang="en-US" altLang="en-US" sz="3600" b="0" dirty="0" smtClean="0">
                <a:solidFill>
                  <a:schemeClr val="tx1"/>
                </a:solidFill>
                <a:latin typeface="+mj-lt"/>
              </a:rPr>
              <a:t>Brushy 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Canyon </a:t>
            </a:r>
            <a:r>
              <a:rPr lang="en-US" altLang="en-US" sz="3600" b="0" dirty="0" err="1">
                <a:solidFill>
                  <a:schemeClr val="tx1"/>
                </a:solidFill>
                <a:latin typeface="+mj-lt"/>
              </a:rPr>
              <a:t>Fm</a:t>
            </a:r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en-US" sz="3600" b="0" dirty="0" smtClean="0">
                <a:solidFill>
                  <a:schemeClr val="tx1"/>
                </a:solidFill>
                <a:latin typeface="+mj-lt"/>
              </a:rPr>
              <a:t>Foreground </a:t>
            </a:r>
            <a:endParaRPr lang="en-US" altLang="en-US" sz="3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0676" name="Text Box 1028"/>
          <p:cNvSpPr txBox="1">
            <a:spLocks noChangeArrowheads="1"/>
          </p:cNvSpPr>
          <p:nvPr/>
        </p:nvSpPr>
        <p:spPr bwMode="auto">
          <a:xfrm>
            <a:off x="7589520" y="5867400"/>
            <a:ext cx="18592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540677" name="AutoShape 1029"/>
          <p:cNvSpPr>
            <a:spLocks noChangeArrowheads="1"/>
          </p:cNvSpPr>
          <p:nvPr/>
        </p:nvSpPr>
        <p:spPr bwMode="auto">
          <a:xfrm rot="1794135">
            <a:off x="4876800" y="1981200"/>
            <a:ext cx="2698750" cy="914400"/>
          </a:xfrm>
          <a:prstGeom prst="rightArrowCallout">
            <a:avLst>
              <a:gd name="adj1" fmla="val 25000"/>
              <a:gd name="adj2" fmla="val 25000"/>
              <a:gd name="adj3" fmla="val 49190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Reef &amp;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Fore Reef</a:t>
            </a:r>
          </a:p>
        </p:txBody>
      </p:sp>
      <p:sp>
        <p:nvSpPr>
          <p:cNvPr id="540678" name="AutoShape 1030"/>
          <p:cNvSpPr>
            <a:spLocks noChangeArrowheads="1"/>
          </p:cNvSpPr>
          <p:nvPr/>
        </p:nvSpPr>
        <p:spPr bwMode="auto">
          <a:xfrm>
            <a:off x="2514600" y="5029200"/>
            <a:ext cx="2438400" cy="15240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Margin Clastic</a:t>
            </a:r>
          </a:p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Turbidites </a:t>
            </a:r>
          </a:p>
        </p:txBody>
      </p:sp>
    </p:spTree>
    <p:extLst>
      <p:ext uri="{BB962C8B-B14F-4D97-AF65-F5344CB8AC3E}">
        <p14:creationId xmlns:p14="http://schemas.microsoft.com/office/powerpoint/2010/main" val="2674140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677" grpId="0" animBg="1" autoUpdateAnimBg="0"/>
      <p:bldP spid="540678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arbonate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585788" y="10668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5715000" y="43434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SLOPE</a:t>
            </a: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 rot="3217145">
            <a:off x="5829300" y="4076700"/>
            <a:ext cx="2819400" cy="457200"/>
          </a:xfrm>
          <a:prstGeom prst="leftRightArrow">
            <a:avLst>
              <a:gd name="adj1" fmla="val 50000"/>
              <a:gd name="adj2" fmla="val 12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2400" y="304800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>
                <a:solidFill>
                  <a:schemeClr val="tx1"/>
                </a:solidFill>
              </a:rPr>
              <a:t>Principle Belts of Carbonate Accumulation</a:t>
            </a:r>
            <a:endParaRPr kumimoji="0"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41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3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8" name="Picture 1026" descr="hwy180SlopeFac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15557" r="1667" b="14444"/>
          <a:stretch/>
        </p:blipFill>
        <p:spPr bwMode="auto">
          <a:xfrm>
            <a:off x="381000" y="12192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1939" name="AutoShape 1027"/>
          <p:cNvSpPr>
            <a:spLocks noChangeArrowheads="1"/>
          </p:cNvSpPr>
          <p:nvPr/>
        </p:nvSpPr>
        <p:spPr bwMode="auto">
          <a:xfrm>
            <a:off x="6400800" y="3104356"/>
            <a:ext cx="2554288" cy="1030288"/>
          </a:xfrm>
          <a:prstGeom prst="upArrowCallout">
            <a:avLst>
              <a:gd name="adj1" fmla="val 61980"/>
              <a:gd name="adj2" fmla="val 61980"/>
              <a:gd name="adj3" fmla="val 1666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Marginal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Clastics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51940" name="AutoShape 1028"/>
          <p:cNvSpPr>
            <a:spLocks noChangeArrowheads="1"/>
          </p:cNvSpPr>
          <p:nvPr/>
        </p:nvSpPr>
        <p:spPr bwMode="auto">
          <a:xfrm rot="-932666">
            <a:off x="4416111" y="2201571"/>
            <a:ext cx="2829554" cy="533400"/>
          </a:xfrm>
          <a:prstGeom prst="leftArrowCallout">
            <a:avLst>
              <a:gd name="adj1" fmla="val 25000"/>
              <a:gd name="adj2" fmla="val 25000"/>
              <a:gd name="adj3" fmla="val 7142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Fore-slope </a:t>
            </a:r>
          </a:p>
        </p:txBody>
      </p:sp>
      <p:sp>
        <p:nvSpPr>
          <p:cNvPr id="551941" name="Text Box 1029"/>
          <p:cNvSpPr txBox="1">
            <a:spLocks noChangeArrowheads="1"/>
          </p:cNvSpPr>
          <p:nvPr/>
        </p:nvSpPr>
        <p:spPr bwMode="auto">
          <a:xfrm>
            <a:off x="1905000" y="5486400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Kendall Photo</a:t>
            </a:r>
          </a:p>
        </p:txBody>
      </p:sp>
      <p:sp>
        <p:nvSpPr>
          <p:cNvPr id="551942" name="Rectangle 1030"/>
          <p:cNvSpPr>
            <a:spLocks noChangeArrowheads="1"/>
          </p:cNvSpPr>
          <p:nvPr/>
        </p:nvSpPr>
        <p:spPr bwMode="auto">
          <a:xfrm>
            <a:off x="291152" y="76200"/>
            <a:ext cx="891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Guadalupe </a:t>
            </a:r>
            <a:r>
              <a:rPr lang="en-US" sz="3600" b="0" dirty="0" err="1">
                <a:latin typeface="+mj-lt"/>
              </a:rPr>
              <a:t>Mts</a:t>
            </a:r>
            <a:r>
              <a:rPr lang="en-US" sz="3600" b="0" dirty="0">
                <a:latin typeface="+mj-lt"/>
              </a:rPr>
              <a:t> – Margin Slope</a:t>
            </a:r>
          </a:p>
        </p:txBody>
      </p:sp>
    </p:spTree>
    <p:extLst>
      <p:ext uri="{BB962C8B-B14F-4D97-AF65-F5344CB8AC3E}">
        <p14:creationId xmlns:p14="http://schemas.microsoft.com/office/powerpoint/2010/main" val="622967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9" grpId="0" animBg="1" autoUpdateAnimBg="0"/>
      <p:bldP spid="551940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 descr="p3s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4"/>
          <a:stretch/>
        </p:blipFill>
        <p:spPr bwMode="auto">
          <a:xfrm>
            <a:off x="533400" y="1066799"/>
            <a:ext cx="9144000" cy="52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5795" name="Rectangle 3"/>
          <p:cNvSpPr>
            <a:spLocks noChangeArrowheads="1"/>
          </p:cNvSpPr>
          <p:nvPr/>
        </p:nvSpPr>
        <p:spPr bwMode="auto">
          <a:xfrm>
            <a:off x="266700" y="762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Delaware Mountains – Basin Fans</a:t>
            </a:r>
          </a:p>
        </p:txBody>
      </p:sp>
      <p:sp>
        <p:nvSpPr>
          <p:cNvPr id="545796" name="AutoShape 4"/>
          <p:cNvSpPr>
            <a:spLocks noChangeArrowheads="1"/>
          </p:cNvSpPr>
          <p:nvPr/>
        </p:nvSpPr>
        <p:spPr bwMode="auto">
          <a:xfrm rot="964590">
            <a:off x="4212092" y="4343401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Channel Sands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45797" name="AutoShape 5"/>
          <p:cNvSpPr>
            <a:spLocks noChangeArrowheads="1"/>
          </p:cNvSpPr>
          <p:nvPr/>
        </p:nvSpPr>
        <p:spPr bwMode="auto">
          <a:xfrm>
            <a:off x="2971800" y="1524000"/>
            <a:ext cx="4114800" cy="838200"/>
          </a:xfrm>
          <a:prstGeom prst="leftArrow">
            <a:avLst>
              <a:gd name="adj1" fmla="val 50000"/>
              <a:gd name="adj2" fmla="val 1227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Deepwater Channel</a:t>
            </a:r>
          </a:p>
        </p:txBody>
      </p:sp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533400" y="5348990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3869510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6" grpId="0" animBg="1"/>
      <p:bldP spid="54579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p4s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20000"/>
          <a:stretch/>
        </p:blipFill>
        <p:spPr bwMode="auto">
          <a:xfrm>
            <a:off x="381000" y="1295400"/>
            <a:ext cx="9144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6819" name="Rectangle 3"/>
          <p:cNvSpPr>
            <a:spLocks noChangeArrowheads="1"/>
          </p:cNvSpPr>
          <p:nvPr/>
        </p:nvSpPr>
        <p:spPr bwMode="auto">
          <a:xfrm>
            <a:off x="228600" y="190500"/>
            <a:ext cx="8915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solidFill>
                  <a:schemeClr val="tx2"/>
                </a:solidFill>
                <a:latin typeface="+mj-lt"/>
              </a:rPr>
              <a:t>Brushy Canyon Group - Base of </a:t>
            </a:r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Slope</a:t>
            </a:r>
            <a:endParaRPr lang="en-US" sz="36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46820" name="Text Box 4"/>
          <p:cNvSpPr txBox="1">
            <a:spLocks noChangeArrowheads="1"/>
          </p:cNvSpPr>
          <p:nvPr/>
        </p:nvSpPr>
        <p:spPr bwMode="auto">
          <a:xfrm>
            <a:off x="8382000" y="4810780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Kendall Photo</a:t>
            </a:r>
          </a:p>
        </p:txBody>
      </p:sp>
      <p:sp>
        <p:nvSpPr>
          <p:cNvPr id="546821" name="AutoShape 5"/>
          <p:cNvSpPr>
            <a:spLocks noChangeArrowheads="1"/>
          </p:cNvSpPr>
          <p:nvPr/>
        </p:nvSpPr>
        <p:spPr bwMode="auto">
          <a:xfrm>
            <a:off x="4239986" y="2971800"/>
            <a:ext cx="2160814" cy="15240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Margin Clastic</a:t>
            </a:r>
          </a:p>
          <a:p>
            <a:pPr algn="ctr"/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Turbidites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20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21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050" descr="p7s10Web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3737" y="1094790"/>
            <a:ext cx="6827520" cy="5120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7845" name="Text Box 2053"/>
          <p:cNvSpPr txBox="1">
            <a:spLocks noChangeArrowheads="1"/>
          </p:cNvSpPr>
          <p:nvPr/>
        </p:nvSpPr>
        <p:spPr bwMode="auto">
          <a:xfrm>
            <a:off x="516340" y="4426059"/>
            <a:ext cx="27051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600" b="0" dirty="0">
                <a:latin typeface="+mj-lt"/>
              </a:rPr>
              <a:t>Margin of submarine fan channel incised into "overbank".  Channel  fill with amalgamation and flowage with injection of sand into surrounding strata of channel walls</a:t>
            </a:r>
          </a:p>
        </p:txBody>
      </p:sp>
      <p:sp>
        <p:nvSpPr>
          <p:cNvPr id="547846" name="Text Box 2054"/>
          <p:cNvSpPr txBox="1">
            <a:spLocks noChangeArrowheads="1"/>
          </p:cNvSpPr>
          <p:nvPr/>
        </p:nvSpPr>
        <p:spPr bwMode="auto">
          <a:xfrm>
            <a:off x="7620000" y="5692210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Kendall Photo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42248" y="190500"/>
            <a:ext cx="8915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Brushy Canyon Group - Base of </a:t>
            </a:r>
            <a:r>
              <a:rPr lang="en-US" sz="3600" b="0" dirty="0" smtClean="0">
                <a:latin typeface="+mj-lt"/>
              </a:rPr>
              <a:t>Slope</a:t>
            </a:r>
            <a:endParaRPr 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609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4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4" name="Picture 1026" descr="p3s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" y="1128004"/>
            <a:ext cx="7848600" cy="5258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9156" name="Text Box 1028"/>
          <p:cNvSpPr txBox="1">
            <a:spLocks noChangeArrowheads="1"/>
          </p:cNvSpPr>
          <p:nvPr/>
        </p:nvSpPr>
        <p:spPr bwMode="auto">
          <a:xfrm>
            <a:off x="7288823" y="5787146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89157" name="AutoShape 1029"/>
          <p:cNvSpPr>
            <a:spLocks noChangeArrowheads="1"/>
          </p:cNvSpPr>
          <p:nvPr/>
        </p:nvSpPr>
        <p:spPr bwMode="auto">
          <a:xfrm>
            <a:off x="5181600" y="4092443"/>
            <a:ext cx="1905000" cy="15240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Margin Clastic</a:t>
            </a:r>
          </a:p>
          <a:p>
            <a:pPr algn="ctr"/>
            <a:r>
              <a:rPr lang="en-US" alt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Turbidites 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" y="190500"/>
            <a:ext cx="8915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Brushy Canyon Group - Base of </a:t>
            </a:r>
            <a:r>
              <a:rPr lang="en-US" sz="3600" b="0" dirty="0" smtClean="0">
                <a:latin typeface="+mj-lt"/>
              </a:rPr>
              <a:t>Slope</a:t>
            </a:r>
            <a:endParaRPr 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61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7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7" name="Picture 3" descr="XsectionGuadalupe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/>
          <a:stretch/>
        </p:blipFill>
        <p:spPr bwMode="auto">
          <a:xfrm>
            <a:off x="52387" y="1913928"/>
            <a:ext cx="9572625" cy="333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Sequence Stratigraphy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62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620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Critical </a:t>
            </a:r>
            <a:r>
              <a:rPr lang="en-US" sz="3600" dirty="0" smtClean="0">
                <a:solidFill>
                  <a:schemeClr val="tx1"/>
                </a:solidFill>
              </a:rPr>
              <a:t>Criteria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52931" name="Rectangle 1027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7924800" cy="44958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Hydrocarbon exploration and production </a:t>
            </a:r>
            <a:r>
              <a:rPr lang="en-US" dirty="0" smtClean="0">
                <a:solidFill>
                  <a:schemeClr val="tx2"/>
                </a:solidFill>
              </a:rPr>
              <a:t>depend </a:t>
            </a:r>
            <a:r>
              <a:rPr lang="en-US" dirty="0">
                <a:solidFill>
                  <a:schemeClr val="tx2"/>
                </a:solidFill>
              </a:rPr>
              <a:t>on </a:t>
            </a:r>
            <a:r>
              <a:rPr lang="en-US" dirty="0" smtClean="0">
                <a:solidFill>
                  <a:schemeClr val="tx2"/>
                </a:solidFill>
              </a:rPr>
              <a:t>prediction of porosity </a:t>
            </a:r>
            <a:r>
              <a:rPr lang="en-US" dirty="0">
                <a:solidFill>
                  <a:schemeClr val="tx2"/>
                </a:solidFill>
              </a:rPr>
              <a:t>and permeability </a:t>
            </a:r>
            <a:r>
              <a:rPr lang="en-US" dirty="0" smtClean="0">
                <a:solidFill>
                  <a:schemeClr val="tx2"/>
                </a:solidFill>
              </a:rPr>
              <a:t>in conjunction with up </a:t>
            </a:r>
            <a:r>
              <a:rPr lang="en-US" dirty="0">
                <a:solidFill>
                  <a:schemeClr val="tx2"/>
                </a:solidFill>
              </a:rPr>
              <a:t>dip structural position </a:t>
            </a:r>
            <a:endParaRPr lang="en-US" dirty="0" smtClean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Carbonate depositional setting and facies hierarchies are key to </a:t>
            </a:r>
            <a:r>
              <a:rPr lang="en-US" dirty="0">
                <a:solidFill>
                  <a:schemeClr val="tx2"/>
                </a:solidFill>
              </a:rPr>
              <a:t>predicting porosity and permeability </a:t>
            </a:r>
            <a:r>
              <a:rPr lang="en-US" dirty="0" smtClean="0">
                <a:solidFill>
                  <a:schemeClr val="tx2"/>
                </a:solidFill>
              </a:rPr>
              <a:t>and so hydrocarbon distribution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Sequence </a:t>
            </a:r>
            <a:r>
              <a:rPr lang="en-US" dirty="0">
                <a:solidFill>
                  <a:schemeClr val="tx2"/>
                </a:solidFill>
              </a:rPr>
              <a:t>stratigraphy of carbonates and evaporites </a:t>
            </a:r>
            <a:r>
              <a:rPr lang="en-US" dirty="0" smtClean="0">
                <a:solidFill>
                  <a:schemeClr val="tx2"/>
                </a:solidFill>
              </a:rPr>
              <a:t>provide the framework this reservoir characterization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This lecture provides the sequence stratigraphic controls on carbonate evaporite stratigraphy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62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66" name="Picture 2" descr="DelBasinStra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0623"/>
            <a:ext cx="4797298" cy="53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67" name="Rectangle 3"/>
          <p:cNvSpPr>
            <a:spLocks noChangeArrowheads="1"/>
          </p:cNvSpPr>
          <p:nvPr/>
        </p:nvSpPr>
        <p:spPr bwMode="auto">
          <a:xfrm>
            <a:off x="381000" y="762000"/>
            <a:ext cx="297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endParaRPr lang="en-US" altLang="en-US" sz="1800" b="0" dirty="0">
              <a:latin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General Stratigraphy of  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72200" y="6047601"/>
            <a:ext cx="1112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0" i="1" dirty="0" err="1">
                <a:solidFill>
                  <a:schemeClr val="bg1"/>
                </a:solidFill>
                <a:latin typeface="+mn-lt"/>
              </a:rPr>
              <a:t>Scholle</a:t>
            </a:r>
            <a:r>
              <a:rPr lang="en-US" altLang="en-US" b="0" i="1" dirty="0">
                <a:solidFill>
                  <a:schemeClr val="bg1"/>
                </a:solidFill>
                <a:latin typeface="+mn-lt"/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2695532572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84" y="1066801"/>
            <a:ext cx="4056507" cy="532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Base of Slope Depositional Geometries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629400" y="5638800"/>
            <a:ext cx="117500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rgbClr val="060000"/>
                </a:solidFill>
                <a:latin typeface="+mn-lt"/>
              </a:rPr>
              <a:t>Kendall Diagram</a:t>
            </a:r>
            <a:endParaRPr lang="en-US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5094550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5" name="Picture 3" descr="p3s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06632"/>
            <a:ext cx="7848600" cy="51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78" name="AutoShape 6"/>
          <p:cNvSpPr>
            <a:spLocks noChangeArrowheads="1"/>
          </p:cNvSpPr>
          <p:nvPr/>
        </p:nvSpPr>
        <p:spPr bwMode="auto">
          <a:xfrm>
            <a:off x="6172200" y="3956050"/>
            <a:ext cx="23622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rgbClr val="FFFFFF"/>
                </a:solidFill>
                <a:latin typeface="+mn-lt"/>
              </a:rPr>
              <a:t>Channel </a:t>
            </a:r>
            <a:r>
              <a:rPr lang="en-US" altLang="en-US" sz="2400" b="0" dirty="0" smtClean="0">
                <a:solidFill>
                  <a:srgbClr val="FFFFFF"/>
                </a:solidFill>
                <a:latin typeface="+mn-lt"/>
              </a:rPr>
              <a:t>Cut</a:t>
            </a:r>
            <a:endParaRPr lang="en-US" altLang="en-US" sz="2400" b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63879" name="Text Box 7"/>
          <p:cNvSpPr txBox="1">
            <a:spLocks noChangeArrowheads="1"/>
          </p:cNvSpPr>
          <p:nvPr/>
        </p:nvSpPr>
        <p:spPr bwMode="auto">
          <a:xfrm>
            <a:off x="7353300" y="5791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271463"/>
            <a:ext cx="80010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Cherry Canyon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Fm</a:t>
            </a:r>
            <a:r>
              <a:rPr kumimoji="0" lang="en-US" sz="3600" dirty="0" smtClean="0">
                <a:solidFill>
                  <a:schemeClr val="tx1"/>
                </a:solidFill>
              </a:rPr>
              <a:t>, Base of Slope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30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8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9" name="Picture 3" descr="p4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848600" cy="527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902" name="AutoShape 6"/>
          <p:cNvSpPr>
            <a:spLocks noChangeArrowheads="1"/>
          </p:cNvSpPr>
          <p:nvPr/>
        </p:nvSpPr>
        <p:spPr bwMode="auto">
          <a:xfrm rot="1209972">
            <a:off x="287984" y="3086100"/>
            <a:ext cx="3633306" cy="990600"/>
          </a:xfrm>
          <a:prstGeom prst="rightArrow">
            <a:avLst>
              <a:gd name="adj1" fmla="val 50372"/>
              <a:gd name="adj2" fmla="val 769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Bell Canyon Sands</a:t>
            </a:r>
          </a:p>
        </p:txBody>
      </p:sp>
      <p:sp>
        <p:nvSpPr>
          <p:cNvPr id="464904" name="Text Box 8"/>
          <p:cNvSpPr txBox="1">
            <a:spLocks noChangeArrowheads="1"/>
          </p:cNvSpPr>
          <p:nvPr/>
        </p:nvSpPr>
        <p:spPr bwMode="auto">
          <a:xfrm>
            <a:off x="7239000" y="6116384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Bell Canyon- Mouth of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McKitrick</a:t>
            </a:r>
            <a:r>
              <a:rPr kumimoji="0" lang="en-US" sz="3600" dirty="0" smtClean="0">
                <a:solidFill>
                  <a:schemeClr val="tx1"/>
                </a:solidFill>
              </a:rPr>
              <a:t>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Cayon</a:t>
            </a:r>
            <a:r>
              <a:rPr kumimoji="0" lang="en-US" sz="3600" dirty="0" smtClean="0">
                <a:solidFill>
                  <a:schemeClr val="tx1"/>
                </a:solidFill>
              </a:rPr>
              <a:t> 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2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7" name="Picture 3" descr="p4s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86610"/>
            <a:ext cx="7848600" cy="51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09" name="AutoShape 5"/>
          <p:cNvSpPr>
            <a:spLocks noChangeArrowheads="1"/>
          </p:cNvSpPr>
          <p:nvPr/>
        </p:nvSpPr>
        <p:spPr bwMode="auto">
          <a:xfrm rot="1209972">
            <a:off x="287986" y="2015664"/>
            <a:ext cx="3633306" cy="990600"/>
          </a:xfrm>
          <a:prstGeom prst="rightArrow">
            <a:avLst>
              <a:gd name="adj1" fmla="val 50000"/>
              <a:gd name="adj2" fmla="val 769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Bell Canyon Sands</a:t>
            </a:r>
          </a:p>
        </p:txBody>
      </p:sp>
      <p:sp>
        <p:nvSpPr>
          <p:cNvPr id="482310" name="Text Box 6"/>
          <p:cNvSpPr txBox="1">
            <a:spLocks noChangeArrowheads="1"/>
          </p:cNvSpPr>
          <p:nvPr/>
        </p:nvSpPr>
        <p:spPr bwMode="auto">
          <a:xfrm>
            <a:off x="7315200" y="5952075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28600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Bell Canyon- Mouth of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McKitrick</a:t>
            </a:r>
            <a:r>
              <a:rPr kumimoji="0" lang="en-US" sz="3600" dirty="0" smtClean="0">
                <a:solidFill>
                  <a:schemeClr val="tx1"/>
                </a:solidFill>
              </a:rPr>
              <a:t>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Cayon</a:t>
            </a:r>
            <a:r>
              <a:rPr kumimoji="0" lang="en-US" sz="3600" dirty="0" smtClean="0">
                <a:solidFill>
                  <a:schemeClr val="tx1"/>
                </a:solidFill>
              </a:rPr>
              <a:t> 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36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Geisen&amp;Scholle90LwChe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8001000" cy="53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891" name="Rectangle 3"/>
          <p:cNvSpPr>
            <a:spLocks noChangeArrowheads="1"/>
          </p:cNvSpPr>
          <p:nvPr/>
        </p:nvSpPr>
        <p:spPr bwMode="auto">
          <a:xfrm>
            <a:off x="609600" y="5937781"/>
            <a:ext cx="182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 sz="1600" b="0" i="1" u="sng" dirty="0" err="1">
                <a:solidFill>
                  <a:srgbClr val="FAFA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Scholle</a:t>
            </a:r>
            <a:r>
              <a:rPr lang="en-US" altLang="en-US" sz="1600" b="0" i="1" u="sng" dirty="0">
                <a:solidFill>
                  <a:srgbClr val="FAFA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1999</a:t>
            </a:r>
          </a:p>
        </p:txBody>
      </p:sp>
      <p:sp>
        <p:nvSpPr>
          <p:cNvPr id="5" name="Rectangle 1030"/>
          <p:cNvSpPr>
            <a:spLocks noChangeArrowheads="1"/>
          </p:cNvSpPr>
          <p:nvPr/>
        </p:nvSpPr>
        <p:spPr bwMode="auto">
          <a:xfrm>
            <a:off x="291152" y="76200"/>
            <a:ext cx="891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 smtClean="0">
                <a:latin typeface="+mj-lt"/>
              </a:rPr>
              <a:t>Permian Basin – </a:t>
            </a:r>
            <a:r>
              <a:rPr lang="en-US" sz="3600" b="0" dirty="0">
                <a:latin typeface="+mj-lt"/>
              </a:rPr>
              <a:t>Margin Slope</a:t>
            </a:r>
          </a:p>
        </p:txBody>
      </p:sp>
    </p:spTree>
    <p:extLst>
      <p:ext uri="{BB962C8B-B14F-4D97-AF65-F5344CB8AC3E}">
        <p14:creationId xmlns:p14="http://schemas.microsoft.com/office/powerpoint/2010/main" val="473925414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07818" y="164477"/>
            <a:ext cx="76200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Slope </a:t>
            </a:r>
            <a:r>
              <a:rPr lang="en-US" sz="3600" dirty="0" err="1">
                <a:solidFill>
                  <a:schemeClr val="tx1"/>
                </a:solidFill>
              </a:rPr>
              <a:t>Facies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and Geometries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27363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1065023"/>
            <a:ext cx="7924800" cy="54864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Upslope:</a:t>
            </a:r>
          </a:p>
          <a:p>
            <a:pPr lvl="1"/>
            <a:r>
              <a:rPr lang="en-US" dirty="0"/>
              <a:t>Heterogeneous </a:t>
            </a:r>
            <a:r>
              <a:rPr lang="en-US" dirty="0" err="1"/>
              <a:t>wackestones</a:t>
            </a:r>
            <a:r>
              <a:rPr lang="en-US" dirty="0"/>
              <a:t> to </a:t>
            </a:r>
            <a:r>
              <a:rPr lang="en-US" dirty="0" err="1"/>
              <a:t>packstones</a:t>
            </a:r>
            <a:r>
              <a:rPr lang="en-US" dirty="0"/>
              <a:t> to </a:t>
            </a:r>
            <a:r>
              <a:rPr lang="en-US" dirty="0" err="1"/>
              <a:t>grainstone</a:t>
            </a:r>
            <a:r>
              <a:rPr lang="en-US" dirty="0"/>
              <a:t> &amp; </a:t>
            </a:r>
            <a:r>
              <a:rPr lang="en-US" dirty="0" err="1"/>
              <a:t>rudstone</a:t>
            </a:r>
            <a:r>
              <a:rPr lang="en-US" dirty="0"/>
              <a:t> </a:t>
            </a:r>
            <a:r>
              <a:rPr lang="en-US" dirty="0" err="1"/>
              <a:t>offbank</a:t>
            </a:r>
            <a:r>
              <a:rPr lang="en-US" dirty="0"/>
              <a:t> transport</a:t>
            </a:r>
          </a:p>
          <a:p>
            <a:pPr lvl="1"/>
            <a:r>
              <a:rPr lang="en-US" dirty="0"/>
              <a:t>Lime mudstone-</a:t>
            </a:r>
            <a:r>
              <a:rPr lang="en-US" dirty="0" err="1"/>
              <a:t>wackestone</a:t>
            </a:r>
            <a:r>
              <a:rPr lang="en-US" dirty="0"/>
              <a:t> from fine-grained </a:t>
            </a:r>
            <a:r>
              <a:rPr lang="en-US" dirty="0" err="1"/>
              <a:t>periplatform</a:t>
            </a:r>
            <a:r>
              <a:rPr lang="en-US" dirty="0"/>
              <a:t> shedding &amp; quiescent </a:t>
            </a:r>
            <a:r>
              <a:rPr lang="en-US" dirty="0" err="1"/>
              <a:t>foreslope</a:t>
            </a:r>
            <a:endParaRPr lang="en-US" dirty="0"/>
          </a:p>
          <a:p>
            <a:pPr lvl="1"/>
            <a:r>
              <a:rPr lang="en-US" dirty="0"/>
              <a:t>Local presence of well-sorted grain-rich </a:t>
            </a:r>
            <a:r>
              <a:rPr lang="en-US" dirty="0" err="1"/>
              <a:t>tempestites</a:t>
            </a:r>
            <a:endParaRPr lang="en-US" dirty="0"/>
          </a:p>
          <a:p>
            <a:pPr lvl="1"/>
            <a:r>
              <a:rPr lang="en-US" dirty="0"/>
              <a:t>Brittle reef failure &amp; debris of </a:t>
            </a:r>
            <a:r>
              <a:rPr lang="en-US" dirty="0" err="1"/>
              <a:t>breccias</a:t>
            </a:r>
            <a:r>
              <a:rPr lang="en-US" dirty="0"/>
              <a:t> and blocks (</a:t>
            </a:r>
            <a:r>
              <a:rPr lang="en-US" dirty="0" err="1"/>
              <a:t>olistoliths</a:t>
            </a:r>
            <a:r>
              <a:rPr lang="en-US" dirty="0"/>
              <a:t>) common</a:t>
            </a:r>
          </a:p>
          <a:p>
            <a:r>
              <a:rPr lang="en-US" dirty="0"/>
              <a:t>Down slope homogenous dispersed </a:t>
            </a:r>
            <a:r>
              <a:rPr lang="en-US" dirty="0" err="1"/>
              <a:t>bioclastic</a:t>
            </a:r>
            <a:r>
              <a:rPr lang="en-US" dirty="0"/>
              <a:t> </a:t>
            </a:r>
            <a:r>
              <a:rPr lang="en-US" dirty="0" err="1"/>
              <a:t>packstone</a:t>
            </a:r>
            <a:r>
              <a:rPr lang="en-US" dirty="0"/>
              <a:t> to mudstone from upslope, often </a:t>
            </a:r>
            <a:r>
              <a:rPr lang="en-US" dirty="0" err="1"/>
              <a:t>bioturbated</a:t>
            </a:r>
            <a:endParaRPr lang="en-US" dirty="0"/>
          </a:p>
          <a:p>
            <a:r>
              <a:rPr lang="en-US" dirty="0"/>
              <a:t>Fining upward cycles common</a:t>
            </a:r>
          </a:p>
          <a:p>
            <a:r>
              <a:rPr lang="en-US" dirty="0"/>
              <a:t>Bedding:</a:t>
            </a:r>
          </a:p>
          <a:p>
            <a:pPr lvl="1"/>
            <a:r>
              <a:rPr lang="en-US" dirty="0" err="1"/>
              <a:t>Interfingering</a:t>
            </a:r>
            <a:r>
              <a:rPr lang="en-US" dirty="0"/>
              <a:t> unconfined aggrading &amp; retrograding </a:t>
            </a:r>
            <a:r>
              <a:rPr lang="en-US" dirty="0" err="1"/>
              <a:t>foreslope</a:t>
            </a:r>
            <a:r>
              <a:rPr lang="en-US" dirty="0"/>
              <a:t> </a:t>
            </a:r>
            <a:r>
              <a:rPr lang="en-US" dirty="0" err="1"/>
              <a:t>clinoform</a:t>
            </a:r>
            <a:r>
              <a:rPr lang="en-US" dirty="0"/>
              <a:t> sheets</a:t>
            </a:r>
          </a:p>
          <a:p>
            <a:pPr lvl="1"/>
            <a:r>
              <a:rPr lang="en-US" dirty="0"/>
              <a:t>Thick upslope/thin downslope</a:t>
            </a:r>
          </a:p>
          <a:p>
            <a:pPr lvl="1"/>
            <a:r>
              <a:rPr lang="en-US" dirty="0"/>
              <a:t>Local confined sheets and channel fill can be common</a:t>
            </a:r>
          </a:p>
          <a:p>
            <a:r>
              <a:rPr lang="en-US" dirty="0"/>
              <a:t>Fauna high numbers upslope but sparser &amp; restricted downslope</a:t>
            </a:r>
          </a:p>
          <a:p>
            <a:r>
              <a:rPr lang="en-US" dirty="0" err="1"/>
              <a:t>Bioturbation</a:t>
            </a:r>
            <a:r>
              <a:rPr lang="en-US" dirty="0"/>
              <a:t> cosmopolitan in shallows protected from heavy wave action; in deeper upper slope burrowing often intense</a:t>
            </a:r>
          </a:p>
          <a:p>
            <a:r>
              <a:rPr lang="en-US" dirty="0"/>
              <a:t>FSST &amp; </a:t>
            </a:r>
            <a:r>
              <a:rPr lang="en-US" dirty="0" err="1"/>
              <a:t>lowstand</a:t>
            </a:r>
            <a:r>
              <a:rPr lang="en-US" dirty="0"/>
              <a:t> LST erosional surfaces from sediment bypass from upslope, downslope </a:t>
            </a:r>
            <a:r>
              <a:rPr lang="en-US" dirty="0" err="1"/>
              <a:t>wackestone</a:t>
            </a:r>
            <a:r>
              <a:rPr lang="en-US" dirty="0"/>
              <a:t> and </a:t>
            </a:r>
            <a:r>
              <a:rPr lang="en-US" dirty="0" err="1"/>
              <a:t>packstone</a:t>
            </a:r>
            <a:r>
              <a:rPr lang="en-US" dirty="0"/>
              <a:t> from forced regressive shorelines of margin</a:t>
            </a:r>
          </a:p>
          <a:p>
            <a:r>
              <a:rPr lang="en-US" dirty="0"/>
              <a:t>FSST/LST collapse margin </a:t>
            </a:r>
            <a:r>
              <a:rPr lang="en-US" dirty="0" err="1"/>
              <a:t>megabreccias</a:t>
            </a:r>
            <a:r>
              <a:rPr lang="en-US" dirty="0"/>
              <a:t> as sea-level falls</a:t>
            </a:r>
          </a:p>
          <a:p>
            <a:r>
              <a:rPr lang="en-US" dirty="0"/>
              <a:t>TST </a:t>
            </a:r>
            <a:r>
              <a:rPr lang="en-US" dirty="0" err="1"/>
              <a:t>onlapping</a:t>
            </a:r>
            <a:r>
              <a:rPr lang="en-US" dirty="0"/>
              <a:t> sheets of open-marine facies of argillaceous lime mudstone &amp; </a:t>
            </a:r>
            <a:r>
              <a:rPr lang="en-US" dirty="0" err="1"/>
              <a:t>wackestone</a:t>
            </a:r>
            <a:r>
              <a:rPr lang="en-US" dirty="0"/>
              <a:t>; local buildups, especially over topographic highs</a:t>
            </a:r>
          </a:p>
          <a:p>
            <a:r>
              <a:rPr lang="en-US" dirty="0"/>
              <a:t>HST lime mudstone to </a:t>
            </a:r>
            <a:r>
              <a:rPr lang="en-US" dirty="0" err="1"/>
              <a:t>wackestone</a:t>
            </a:r>
            <a:r>
              <a:rPr lang="en-US" dirty="0"/>
              <a:t> sheets from margin, SB erosional to </a:t>
            </a:r>
            <a:r>
              <a:rPr lang="en-US" dirty="0" err="1"/>
              <a:t>subaerial</a:t>
            </a:r>
            <a:r>
              <a:rPr lang="en-US" dirty="0"/>
              <a:t> unconformity caps</a:t>
            </a:r>
          </a:p>
        </p:txBody>
      </p:sp>
    </p:spTree>
    <p:extLst>
      <p:ext uri="{BB962C8B-B14F-4D97-AF65-F5344CB8AC3E}">
        <p14:creationId xmlns:p14="http://schemas.microsoft.com/office/powerpoint/2010/main" val="4364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8" name="Picture 1028" descr="SimulatedmARGI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066800"/>
            <a:ext cx="4191000" cy="535924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2629" name="Rectangle 1029"/>
          <p:cNvSpPr>
            <a:spLocks noChangeArrowheads="1"/>
          </p:cNvSpPr>
          <p:nvPr/>
        </p:nvSpPr>
        <p:spPr bwMode="auto">
          <a:xfrm>
            <a:off x="381000" y="1295400"/>
            <a:ext cx="3733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400" dirty="0" smtClean="0">
                <a:latin typeface="+mj-lt"/>
              </a:rPr>
              <a:t>Evolution From Low Slope Ramp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To Steep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Rim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-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Basin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Starvation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In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Action 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6903" y="90055"/>
            <a:ext cx="104564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Reciprocal Sedimentation</a:t>
            </a:r>
            <a:endParaRPr lang="en-US" sz="3600" b="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8534400" y="3771820"/>
            <a:ext cx="117500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rgbClr val="060000"/>
                </a:solidFill>
                <a:latin typeface="+mn-lt"/>
              </a:rPr>
              <a:t>Kendall Diagram</a:t>
            </a:r>
            <a:endParaRPr lang="en-US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65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1026" descr="p3s7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/>
          <a:stretch/>
        </p:blipFill>
        <p:spPr>
          <a:xfrm>
            <a:off x="1262096" y="1447800"/>
            <a:ext cx="7348505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759" y="103909"/>
            <a:ext cx="104564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Reciprocal Sedimentation</a:t>
            </a:r>
            <a:endParaRPr 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9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8" name="Picture 2" descr="CapitanTre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10000"/>
          <a:stretch/>
        </p:blipFill>
        <p:spPr bwMode="auto">
          <a:xfrm>
            <a:off x="304800" y="1349375"/>
            <a:ext cx="9144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7059" name="Rectangle 3"/>
          <p:cNvSpPr>
            <a:spLocks noChangeArrowheads="1"/>
          </p:cNvSpPr>
          <p:nvPr/>
        </p:nvSpPr>
        <p:spPr bwMode="auto">
          <a:xfrm>
            <a:off x="180548" y="101677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Guadalupe Shelf – Big Canyon</a:t>
            </a:r>
          </a:p>
        </p:txBody>
      </p:sp>
      <p:sp>
        <p:nvSpPr>
          <p:cNvPr id="557060" name="AutoShape 4"/>
          <p:cNvSpPr>
            <a:spLocks noChangeArrowheads="1"/>
          </p:cNvSpPr>
          <p:nvPr/>
        </p:nvSpPr>
        <p:spPr bwMode="auto">
          <a:xfrm rot="964590">
            <a:off x="1402897" y="3154366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Capitan Reef Slope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57061" name="AutoShape 5"/>
          <p:cNvSpPr>
            <a:spLocks noChangeArrowheads="1"/>
          </p:cNvSpPr>
          <p:nvPr/>
        </p:nvSpPr>
        <p:spPr bwMode="auto">
          <a:xfrm>
            <a:off x="4457700" y="2338391"/>
            <a:ext cx="23622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Capitan Reef</a:t>
            </a:r>
          </a:p>
        </p:txBody>
      </p:sp>
      <p:sp>
        <p:nvSpPr>
          <p:cNvPr id="557062" name="Text Box 6"/>
          <p:cNvSpPr txBox="1">
            <a:spLocks noChangeArrowheads="1"/>
          </p:cNvSpPr>
          <p:nvPr/>
        </p:nvSpPr>
        <p:spPr bwMode="auto">
          <a:xfrm>
            <a:off x="7201851" y="5406975"/>
            <a:ext cx="21226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 </a:t>
            </a:r>
            <a:r>
              <a:rPr lang="en-US" sz="1600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Scholle</a:t>
            </a:r>
            <a:r>
              <a:rPr 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101344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060" grpId="0" animBg="1"/>
      <p:bldP spid="5570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Sequence Stratigraphic Framework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2575" y="1371600"/>
            <a:ext cx="9399588" cy="50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Framework of erosional </a:t>
            </a:r>
            <a:r>
              <a:rPr lang="en-US" dirty="0" smtClean="0">
                <a:solidFill>
                  <a:schemeClr val="tx2"/>
                </a:solidFill>
              </a:rPr>
              <a:t>&amp; flooding </a:t>
            </a:r>
            <a:r>
              <a:rPr lang="en-US" dirty="0">
                <a:solidFill>
                  <a:schemeClr val="tx2"/>
                </a:solidFill>
              </a:rPr>
              <a:t>surfaces </a:t>
            </a:r>
            <a:r>
              <a:rPr lang="en-US" dirty="0" smtClean="0">
                <a:solidFill>
                  <a:schemeClr val="tx2"/>
                </a:solidFill>
              </a:rPr>
              <a:t>formed by </a:t>
            </a:r>
            <a:r>
              <a:rPr lang="en-US" dirty="0">
                <a:solidFill>
                  <a:schemeClr val="tx2"/>
                </a:solidFill>
              </a:rPr>
              <a:t>base-level change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Interpretation </a:t>
            </a:r>
            <a:r>
              <a:rPr lang="en-US" dirty="0">
                <a:solidFill>
                  <a:schemeClr val="tx2"/>
                </a:solidFill>
              </a:rPr>
              <a:t>of carbonate depositional systems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</a:rPr>
              <a:t>geometric architecture </a:t>
            </a:r>
            <a:r>
              <a:rPr lang="en-US" dirty="0" smtClean="0">
                <a:solidFill>
                  <a:schemeClr val="tx2"/>
                </a:solidFill>
              </a:rPr>
              <a:t>and facies bound to </a:t>
            </a:r>
            <a:r>
              <a:rPr lang="en-US" dirty="0">
                <a:solidFill>
                  <a:schemeClr val="tx2"/>
                </a:solidFill>
              </a:rPr>
              <a:t>a sequence stratigraphic </a:t>
            </a:r>
            <a:r>
              <a:rPr lang="en-US" dirty="0" smtClean="0">
                <a:solidFill>
                  <a:schemeClr val="tx2"/>
                </a:solidFill>
              </a:rPr>
              <a:t>framework provides: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Prediction </a:t>
            </a:r>
            <a:r>
              <a:rPr lang="en-US" dirty="0">
                <a:solidFill>
                  <a:schemeClr val="tx2"/>
                </a:solidFill>
              </a:rPr>
              <a:t>of extent and character of </a:t>
            </a:r>
            <a:r>
              <a:rPr lang="en-US" dirty="0" smtClean="0">
                <a:solidFill>
                  <a:schemeClr val="tx2"/>
                </a:solidFill>
              </a:rPr>
              <a:t>facies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Chronology of carbonate </a:t>
            </a:r>
            <a:r>
              <a:rPr lang="en-US" dirty="0">
                <a:solidFill>
                  <a:schemeClr val="tx2"/>
                </a:solidFill>
              </a:rPr>
              <a:t>facies </a:t>
            </a:r>
            <a:r>
              <a:rPr lang="en-US" dirty="0" smtClean="0">
                <a:solidFill>
                  <a:schemeClr val="tx2"/>
                </a:solidFill>
              </a:rPr>
              <a:t>geometries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Applies no matter geotectonic setting &amp; physical, chemical and biological conditions of depositional setting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1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652" y="152400"/>
            <a:ext cx="926465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Carbonate Margin and Slope </a:t>
            </a:r>
            <a:r>
              <a:rPr lang="en-US" sz="3600" dirty="0" err="1" smtClean="0"/>
              <a:t>Facies</a:t>
            </a:r>
            <a:endParaRPr lang="en-US" sz="3600" dirty="0"/>
          </a:p>
        </p:txBody>
      </p:sp>
      <p:pic>
        <p:nvPicPr>
          <p:cNvPr id="562179" name="Picture 3" descr="024-Slope-margin-Carbonat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/>
          <a:stretch/>
        </p:blipFill>
        <p:spPr bwMode="auto">
          <a:xfrm>
            <a:off x="942641" y="1066800"/>
            <a:ext cx="7792117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57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2" descr="p4s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28" y="1143000"/>
            <a:ext cx="682752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7" name="Rectangle 3"/>
          <p:cNvSpPr>
            <a:spLocks noChangeArrowheads="1"/>
          </p:cNvSpPr>
          <p:nvPr/>
        </p:nvSpPr>
        <p:spPr bwMode="auto">
          <a:xfrm>
            <a:off x="189307" y="88919"/>
            <a:ext cx="8077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Base of Slope – Permian Basin</a:t>
            </a:r>
          </a:p>
        </p:txBody>
      </p:sp>
      <p:sp>
        <p:nvSpPr>
          <p:cNvPr id="564228" name="Text Box 4"/>
          <p:cNvSpPr txBox="1">
            <a:spLocks noChangeArrowheads="1"/>
          </p:cNvSpPr>
          <p:nvPr/>
        </p:nvSpPr>
        <p:spPr bwMode="auto">
          <a:xfrm>
            <a:off x="1560444" y="5542755"/>
            <a:ext cx="66612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7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km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basinward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of shelf margin Bell Canyon Formation  sandstones enclose Rader Conglomerate: U.S. Highway 62-180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approx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2 km south of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McKittrick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 Canyon, TX.  intersection</a:t>
            </a:r>
          </a:p>
        </p:txBody>
      </p:sp>
      <p:sp>
        <p:nvSpPr>
          <p:cNvPr id="564229" name="Text Box 5"/>
          <p:cNvSpPr txBox="1">
            <a:spLocks noChangeArrowheads="1"/>
          </p:cNvSpPr>
          <p:nvPr/>
        </p:nvSpPr>
        <p:spPr bwMode="auto">
          <a:xfrm>
            <a:off x="1477328" y="5145244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155302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p4s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4028" y="1141873"/>
            <a:ext cx="6827520" cy="5120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5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98052" y="284747"/>
            <a:ext cx="8915400" cy="533400"/>
          </a:xfrm>
          <a:noFill/>
          <a:ln/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Rader Conglomerate – Bell Canyon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52479" y="5932729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4901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p4s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0962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6" name="Text Box 4"/>
          <p:cNvSpPr txBox="1">
            <a:spLocks noChangeArrowheads="1"/>
          </p:cNvSpPr>
          <p:nvPr/>
        </p:nvSpPr>
        <p:spPr bwMode="auto">
          <a:xfrm>
            <a:off x="1676400" y="5806057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+mn-lt"/>
              </a:rPr>
              <a:t>Kendall Photo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0557" y="260851"/>
            <a:ext cx="8915400" cy="533400"/>
          </a:xfrm>
          <a:prstGeom prst="rect">
            <a:avLst/>
          </a:prstGeom>
          <a:noFill/>
          <a:ln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Rader Conglomerate – Bell Canyon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77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2" descr="p4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" y="1097280"/>
            <a:ext cx="682752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03" name="Text Box 3"/>
          <p:cNvSpPr txBox="1">
            <a:spLocks noChangeArrowheads="1"/>
          </p:cNvSpPr>
          <p:nvPr/>
        </p:nvSpPr>
        <p:spPr bwMode="auto">
          <a:xfrm>
            <a:off x="6934200" y="5943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Kendall Photo</a:t>
            </a:r>
          </a:p>
        </p:txBody>
      </p:sp>
      <p:sp>
        <p:nvSpPr>
          <p:cNvPr id="563204" name="Rectangle 4"/>
          <p:cNvSpPr>
            <a:spLocks noChangeArrowheads="1"/>
          </p:cNvSpPr>
          <p:nvPr/>
        </p:nvSpPr>
        <p:spPr bwMode="auto">
          <a:xfrm>
            <a:off x="401058" y="52197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Cherry Canyon Formation</a:t>
            </a:r>
          </a:p>
        </p:txBody>
      </p:sp>
      <p:sp>
        <p:nvSpPr>
          <p:cNvPr id="563205" name="AutoShape 5"/>
          <p:cNvSpPr>
            <a:spLocks noChangeArrowheads="1"/>
          </p:cNvSpPr>
          <p:nvPr/>
        </p:nvSpPr>
        <p:spPr bwMode="auto">
          <a:xfrm>
            <a:off x="3024188" y="2606040"/>
            <a:ext cx="4267200" cy="1524000"/>
          </a:xfrm>
          <a:prstGeom prst="upDownArrowCallout">
            <a:avLst>
              <a:gd name="adj1" fmla="val 70000"/>
              <a:gd name="adj2" fmla="val 70000"/>
              <a:gd name="adj3" fmla="val 125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Rader </a:t>
            </a:r>
            <a:r>
              <a:rPr lang="en-US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Turbidite</a:t>
            </a:r>
            <a:endParaRPr lang="en-US" sz="4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9457" y="315010"/>
            <a:ext cx="9393238" cy="533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1"/>
                </a:solidFill>
              </a:rPr>
              <a:t>Downslope Carbonate </a:t>
            </a:r>
            <a:r>
              <a:rPr kumimoji="0" lang="en-US" sz="3600" dirty="0" err="1" smtClean="0">
                <a:solidFill>
                  <a:schemeClr val="tx1"/>
                </a:solidFill>
              </a:rPr>
              <a:t>Facies</a:t>
            </a:r>
            <a:r>
              <a:rPr kumimoji="0" lang="en-US" sz="3600" dirty="0">
                <a:solidFill>
                  <a:schemeClr val="tx1"/>
                </a:solidFill>
              </a:rPr>
              <a:t> </a:t>
            </a:r>
            <a:r>
              <a:rPr kumimoji="0" lang="en-US" sz="3600" dirty="0" smtClean="0">
                <a:solidFill>
                  <a:schemeClr val="tx1"/>
                </a:solidFill>
              </a:rPr>
              <a:t>Permian Basin</a:t>
            </a:r>
            <a:endParaRPr kumimoji="0"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85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05" grpId="0" animBg="1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fig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41455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43" y="139845"/>
            <a:ext cx="9264650" cy="9477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Carbonate Margin and Slope </a:t>
            </a:r>
            <a:r>
              <a:rPr lang="en-US" sz="3600" dirty="0" err="1" smtClean="0"/>
              <a:t>Facies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7620000" y="6139934"/>
            <a:ext cx="117500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rgbClr val="060000"/>
                </a:solidFill>
                <a:latin typeface="+mn-lt"/>
              </a:rPr>
              <a:t>Kendall Diagram</a:t>
            </a:r>
            <a:endParaRPr lang="en-US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0799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p1s20We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1150" y="1061535"/>
            <a:ext cx="6515100" cy="52699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43" y="139845"/>
            <a:ext cx="9264650" cy="94773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Carbonate Margin and Slope </a:t>
            </a:r>
            <a:r>
              <a:rPr lang="en-US" sz="3600" dirty="0" err="1" smtClean="0">
                <a:solidFill>
                  <a:schemeClr val="tx1"/>
                </a:solidFill>
              </a:rPr>
              <a:t>Facies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6883148" y="6019800"/>
            <a:ext cx="1175002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 smtClean="0">
                <a:solidFill>
                  <a:srgbClr val="060000"/>
                </a:solidFill>
                <a:latin typeface="+mn-lt"/>
              </a:rPr>
              <a:t>Kendall Diagram</a:t>
            </a:r>
            <a:endParaRPr lang="en-US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9130"/>
            <a:ext cx="6172200" cy="94767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Basin Facies &amp; Geometries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775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8229600" cy="55626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omogenous </a:t>
            </a:r>
            <a:r>
              <a:rPr lang="en-US" sz="2400" dirty="0"/>
              <a:t>vertical cycles of mudstone, marl to </a:t>
            </a:r>
            <a:r>
              <a:rPr lang="en-US" sz="2400" dirty="0" smtClean="0"/>
              <a:t>shale – a response to eustatic changes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Fining upward cycles common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Bedding: unconfined thin widespread sheets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Fauna low numbers &amp; </a:t>
            </a:r>
            <a:r>
              <a:rPr lang="en-US" sz="2400" dirty="0" smtClean="0"/>
              <a:t>sparse </a:t>
            </a:r>
            <a:r>
              <a:rPr lang="en-US" sz="2400" dirty="0"/>
              <a:t>away from </a:t>
            </a:r>
            <a:r>
              <a:rPr lang="en-US" sz="2400" dirty="0" smtClean="0"/>
              <a:t>margin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/>
              <a:t>Bioturbation</a:t>
            </a:r>
            <a:r>
              <a:rPr lang="en-US" sz="2400" dirty="0" smtClean="0"/>
              <a:t> </a:t>
            </a:r>
            <a:r>
              <a:rPr lang="en-US" sz="2400" dirty="0"/>
              <a:t>common </a:t>
            </a:r>
            <a:r>
              <a:rPr lang="en-US" sz="2400" dirty="0" smtClean="0"/>
              <a:t>on surfaces </a:t>
            </a:r>
            <a:r>
              <a:rPr lang="en-US" sz="2400" dirty="0"/>
              <a:t>where supply </a:t>
            </a:r>
            <a:r>
              <a:rPr lang="en-US" sz="2400" dirty="0" smtClean="0"/>
              <a:t>rates low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Low LST </a:t>
            </a:r>
            <a:r>
              <a:rPr lang="en-US" sz="2400" dirty="0"/>
              <a:t>and TST (&amp; early HST) </a:t>
            </a:r>
            <a:r>
              <a:rPr lang="en-US" sz="2400" dirty="0" smtClean="0"/>
              <a:t>platform rapid aggradation &amp; </a:t>
            </a:r>
            <a:r>
              <a:rPr lang="en-US" sz="2400" dirty="0"/>
              <a:t>slope </a:t>
            </a:r>
            <a:r>
              <a:rPr lang="en-US" sz="2400" dirty="0" smtClean="0"/>
              <a:t>supply debris </a:t>
            </a:r>
            <a:r>
              <a:rPr lang="en-US" sz="2400" dirty="0"/>
              <a:t>&amp; mud </a:t>
            </a:r>
            <a:r>
              <a:rPr lang="en-US" sz="2400" dirty="0" smtClean="0"/>
              <a:t>flows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HST platform </a:t>
            </a:r>
            <a:r>
              <a:rPr lang="en-US" sz="2400" dirty="0" smtClean="0"/>
              <a:t>derived </a:t>
            </a:r>
            <a:r>
              <a:rPr lang="en-US" sz="2400" dirty="0"/>
              <a:t>grain-flow, density-flow </a:t>
            </a:r>
            <a:r>
              <a:rPr lang="en-US" sz="2400" dirty="0" smtClean="0"/>
              <a:t>&amp; </a:t>
            </a:r>
            <a:r>
              <a:rPr lang="en-US" sz="2400" dirty="0" err="1" smtClean="0"/>
              <a:t>turbidite</a:t>
            </a:r>
            <a:r>
              <a:rPr lang="en-US" sz="2400" dirty="0"/>
              <a:t> </a:t>
            </a:r>
            <a:r>
              <a:rPr lang="en-US" sz="2400" dirty="0" smtClean="0"/>
              <a:t>sands &amp; less </a:t>
            </a:r>
            <a:r>
              <a:rPr lang="en-US" sz="2400" dirty="0"/>
              <a:t>lime mud.  Lower slope thinning-thickening upward </a:t>
            </a:r>
            <a:r>
              <a:rPr lang="en-US" sz="2400" dirty="0" err="1" smtClean="0"/>
              <a:t>calciturbidites</a:t>
            </a:r>
            <a:r>
              <a:rPr lang="en-US" sz="2400" dirty="0" smtClean="0"/>
              <a:t> </a:t>
            </a:r>
            <a:r>
              <a:rPr lang="en-US" sz="2400" dirty="0" err="1" smtClean="0"/>
              <a:t>metre</a:t>
            </a:r>
            <a:r>
              <a:rPr lang="en-US" sz="2400" dirty="0" smtClean="0"/>
              <a:t>-scale </a:t>
            </a:r>
            <a:r>
              <a:rPr lang="en-US" sz="2400" dirty="0"/>
              <a:t>&amp; </a:t>
            </a:r>
            <a:r>
              <a:rPr lang="en-US" sz="2400" dirty="0" smtClean="0"/>
              <a:t>upwards beds, formed from millennial </a:t>
            </a:r>
            <a:r>
              <a:rPr lang="en-US" sz="2400" dirty="0"/>
              <a:t>eustatic or climatic change</a:t>
            </a:r>
          </a:p>
        </p:txBody>
      </p:sp>
    </p:spTree>
    <p:extLst>
      <p:ext uri="{BB962C8B-B14F-4D97-AF65-F5344CB8AC3E}">
        <p14:creationId xmlns:p14="http://schemas.microsoft.com/office/powerpoint/2010/main" val="33026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p12s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84798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228600" y="152400"/>
            <a:ext cx="944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Base of Slope – </a:t>
            </a:r>
            <a:r>
              <a:rPr lang="en-US" sz="3600" b="0" dirty="0" smtClean="0">
                <a:latin typeface="+mj-lt"/>
              </a:rPr>
              <a:t>Lamar </a:t>
            </a:r>
            <a:r>
              <a:rPr lang="en-US" sz="3600" b="0" dirty="0" err="1" smtClean="0">
                <a:latin typeface="+mj-lt"/>
              </a:rPr>
              <a:t>Lst</a:t>
            </a:r>
            <a:r>
              <a:rPr lang="en-US" sz="3600" b="0" dirty="0" smtClean="0">
                <a:latin typeface="+mj-lt"/>
              </a:rPr>
              <a:t> - Permian </a:t>
            </a:r>
            <a:r>
              <a:rPr lang="en-US" sz="3600" b="0" dirty="0">
                <a:latin typeface="+mj-lt"/>
              </a:rPr>
              <a:t>Basin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5943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3484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84" name="Picture 4" descr="lamarScholle19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0867"/>
            <a:ext cx="8382000" cy="52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683" name="Rectangle 3"/>
          <p:cNvSpPr>
            <a:spLocks noChangeArrowheads="1"/>
          </p:cNvSpPr>
          <p:nvPr/>
        </p:nvSpPr>
        <p:spPr bwMode="auto">
          <a:xfrm>
            <a:off x="7391400" y="4987636"/>
            <a:ext cx="1828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 sz="2000" b="0" i="1" dirty="0" err="1">
                <a:solidFill>
                  <a:srgbClr val="FAFAFA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rgbClr val="FAFAFA"/>
                </a:solidFill>
                <a:latin typeface="+mn-lt"/>
              </a:rPr>
              <a:t>, 1999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" y="152400"/>
            <a:ext cx="944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>
                <a:latin typeface="+mj-lt"/>
              </a:rPr>
              <a:t>Base of Slope – </a:t>
            </a:r>
            <a:r>
              <a:rPr lang="en-US" sz="3600" b="0" dirty="0" smtClean="0">
                <a:latin typeface="+mj-lt"/>
              </a:rPr>
              <a:t>Lamar </a:t>
            </a:r>
            <a:r>
              <a:rPr lang="en-US" sz="3600" b="0" dirty="0" err="1" smtClean="0">
                <a:latin typeface="+mj-lt"/>
              </a:rPr>
              <a:t>Lst</a:t>
            </a:r>
            <a:r>
              <a:rPr lang="en-US" sz="3600" b="0" dirty="0" smtClean="0">
                <a:latin typeface="+mj-lt"/>
              </a:rPr>
              <a:t> - Permian </a:t>
            </a:r>
            <a:r>
              <a:rPr lang="en-US" sz="3600" b="0" dirty="0">
                <a:latin typeface="+mj-lt"/>
              </a:rPr>
              <a:t>Basin</a:t>
            </a:r>
          </a:p>
        </p:txBody>
      </p:sp>
    </p:spTree>
    <p:extLst>
      <p:ext uri="{BB962C8B-B14F-4D97-AF65-F5344CB8AC3E}">
        <p14:creationId xmlns:p14="http://schemas.microsoft.com/office/powerpoint/2010/main" val="33106051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2" descr="WestFaceSaltflatXP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41" y="1057725"/>
            <a:ext cx="6889909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851" name="Rectangle 3"/>
          <p:cNvSpPr>
            <a:spLocks noChangeArrowheads="1"/>
          </p:cNvSpPr>
          <p:nvPr/>
        </p:nvSpPr>
        <p:spPr bwMode="auto">
          <a:xfrm>
            <a:off x="228600" y="156418"/>
            <a:ext cx="9486900" cy="6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</a:t>
            </a:r>
            <a:r>
              <a:rPr lang="en-US" altLang="en-US" sz="3600" b="0" dirty="0" err="1">
                <a:latin typeface="+mj-lt"/>
              </a:rPr>
              <a:t>Mtns</a:t>
            </a:r>
            <a:r>
              <a:rPr lang="en-US" altLang="en-US" sz="3600" b="0" dirty="0">
                <a:latin typeface="+mj-lt"/>
              </a:rPr>
              <a:t> - West Face – Salt Flats</a:t>
            </a:r>
          </a:p>
        </p:txBody>
      </p:sp>
      <p:sp>
        <p:nvSpPr>
          <p:cNvPr id="718852" name="AutoShape 4"/>
          <p:cNvSpPr>
            <a:spLocks noChangeArrowheads="1"/>
          </p:cNvSpPr>
          <p:nvPr/>
        </p:nvSpPr>
        <p:spPr bwMode="auto">
          <a:xfrm rot="-1716866">
            <a:off x="4195084" y="3580992"/>
            <a:ext cx="4495800" cy="1219200"/>
          </a:xfrm>
          <a:prstGeom prst="leftArrow">
            <a:avLst>
              <a:gd name="adj1" fmla="val 50000"/>
              <a:gd name="adj2" fmla="val 9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solidFill>
                  <a:schemeClr val="tx2"/>
                </a:solidFill>
                <a:latin typeface="+mn-lt"/>
              </a:rPr>
              <a:t>Salt Flat</a:t>
            </a:r>
          </a:p>
        </p:txBody>
      </p:sp>
      <p:sp>
        <p:nvSpPr>
          <p:cNvPr id="718853" name="AutoShape 5"/>
          <p:cNvSpPr>
            <a:spLocks noChangeArrowheads="1"/>
          </p:cNvSpPr>
          <p:nvPr/>
        </p:nvSpPr>
        <p:spPr bwMode="auto">
          <a:xfrm rot="964590">
            <a:off x="2705677" y="2158993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+mn-lt"/>
              </a:rPr>
              <a:t>Capitan Reef Slope</a:t>
            </a:r>
          </a:p>
        </p:txBody>
      </p:sp>
      <p:sp>
        <p:nvSpPr>
          <p:cNvPr id="718854" name="Text Box 6"/>
          <p:cNvSpPr txBox="1">
            <a:spLocks noChangeArrowheads="1"/>
          </p:cNvSpPr>
          <p:nvPr/>
        </p:nvSpPr>
        <p:spPr bwMode="auto">
          <a:xfrm>
            <a:off x="7376104" y="5660860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2648595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2" grpId="0" animBg="1" autoUpdateAnimBg="0"/>
      <p:bldP spid="718853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9" name="Picture 3" descr="p1s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6"/>
          <a:stretch/>
        </p:blipFill>
        <p:spPr bwMode="auto">
          <a:xfrm>
            <a:off x="1345148" y="1143000"/>
            <a:ext cx="7215703" cy="514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3964" y="79095"/>
            <a:ext cx="883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0" dirty="0" smtClean="0">
                <a:latin typeface="+mj-lt"/>
              </a:rPr>
              <a:t>Basin Barred So Only Net Inflow of Sea</a:t>
            </a:r>
            <a:endParaRPr 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6945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p1s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40" y="1052831"/>
            <a:ext cx="707136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9347" name="AutoShape 3"/>
          <p:cNvSpPr>
            <a:spLocks noChangeArrowheads="1"/>
          </p:cNvSpPr>
          <p:nvPr/>
        </p:nvSpPr>
        <p:spPr bwMode="auto">
          <a:xfrm flipH="1">
            <a:off x="5265420" y="3962400"/>
            <a:ext cx="2654300" cy="990600"/>
          </a:xfrm>
          <a:prstGeom prst="leftArrowCallout">
            <a:avLst>
              <a:gd name="adj1" fmla="val 25000"/>
              <a:gd name="adj2" fmla="val 25000"/>
              <a:gd name="adj3" fmla="val 44658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Basinal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Gypsum </a:t>
            </a:r>
          </a:p>
        </p:txBody>
      </p:sp>
      <p:sp>
        <p:nvSpPr>
          <p:cNvPr id="569348" name="Rectangle 4"/>
          <p:cNvSpPr>
            <a:spLocks noChangeArrowheads="1"/>
          </p:cNvSpPr>
          <p:nvPr/>
        </p:nvSpPr>
        <p:spPr bwMode="auto">
          <a:xfrm>
            <a:off x="176904" y="103909"/>
            <a:ext cx="106088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- </a:t>
            </a:r>
            <a:r>
              <a:rPr lang="en-US" sz="3600" b="0" dirty="0" err="1" smtClean="0">
                <a:latin typeface="+mj-lt"/>
              </a:rPr>
              <a:t>Castille</a:t>
            </a:r>
            <a:r>
              <a:rPr lang="en-US" sz="3600" b="0" dirty="0" smtClean="0">
                <a:latin typeface="+mj-lt"/>
              </a:rPr>
              <a:t> Fm. </a:t>
            </a:r>
            <a:r>
              <a:rPr lang="en-US" sz="3600" b="0" dirty="0">
                <a:latin typeface="+mj-lt"/>
              </a:rPr>
              <a:t>– New Mexico</a:t>
            </a:r>
          </a:p>
        </p:txBody>
      </p:sp>
      <p:sp>
        <p:nvSpPr>
          <p:cNvPr id="569349" name="AutoShape 5"/>
          <p:cNvSpPr>
            <a:spLocks noChangeArrowheads="1"/>
          </p:cNvSpPr>
          <p:nvPr/>
        </p:nvSpPr>
        <p:spPr bwMode="auto">
          <a:xfrm>
            <a:off x="1905000" y="2933700"/>
            <a:ext cx="2362200" cy="762000"/>
          </a:xfrm>
          <a:prstGeom prst="downArrowCallout">
            <a:avLst>
              <a:gd name="adj1" fmla="val 77500"/>
              <a:gd name="adj2" fmla="val 7750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El Capitan Peak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11454" y="60198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424213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47" grpId="0" animBg="1" autoUpdateAnimBg="0"/>
      <p:bldP spid="569349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1" name="Picture 3" descr="Castille1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46" y="1151970"/>
            <a:ext cx="7391400" cy="50793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0372" name="AutoShape 4"/>
          <p:cNvSpPr>
            <a:spLocks noChangeArrowheads="1"/>
          </p:cNvSpPr>
          <p:nvPr/>
        </p:nvSpPr>
        <p:spPr bwMode="auto">
          <a:xfrm flipH="1">
            <a:off x="2287990" y="4169675"/>
            <a:ext cx="3302000" cy="1358900"/>
          </a:xfrm>
          <a:prstGeom prst="leftArrowCallout">
            <a:avLst>
              <a:gd name="adj1" fmla="val 25000"/>
              <a:gd name="adj2" fmla="val 25000"/>
              <a:gd name="adj3" fmla="val 40498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Dark layers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Dolomite</a:t>
            </a:r>
          </a:p>
        </p:txBody>
      </p:sp>
      <p:sp>
        <p:nvSpPr>
          <p:cNvPr id="570373" name="AutoShape 5"/>
          <p:cNvSpPr>
            <a:spLocks noChangeArrowheads="1"/>
          </p:cNvSpPr>
          <p:nvPr/>
        </p:nvSpPr>
        <p:spPr bwMode="auto">
          <a:xfrm flipH="1">
            <a:off x="711246" y="2633578"/>
            <a:ext cx="3949700" cy="1257300"/>
          </a:xfrm>
          <a:prstGeom prst="leftArrowCallout">
            <a:avLst>
              <a:gd name="adj1" fmla="val 25000"/>
              <a:gd name="adj2" fmla="val 25000"/>
              <a:gd name="adj3" fmla="val 5235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Light layers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Gypsum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2000" y="5943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6904" y="103909"/>
            <a:ext cx="106088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- </a:t>
            </a:r>
            <a:r>
              <a:rPr lang="en-US" sz="3600" b="0" dirty="0" err="1" smtClean="0">
                <a:latin typeface="+mj-lt"/>
              </a:rPr>
              <a:t>Castille</a:t>
            </a:r>
            <a:r>
              <a:rPr lang="en-US" sz="3600" b="0" dirty="0" smtClean="0">
                <a:latin typeface="+mj-lt"/>
              </a:rPr>
              <a:t> Fm. </a:t>
            </a:r>
            <a:r>
              <a:rPr lang="en-US" sz="3600" b="0" dirty="0">
                <a:latin typeface="+mj-lt"/>
              </a:rPr>
              <a:t>– New Mexico</a:t>
            </a:r>
          </a:p>
        </p:txBody>
      </p:sp>
    </p:spTree>
    <p:extLst>
      <p:ext uri="{BB962C8B-B14F-4D97-AF65-F5344CB8AC3E}">
        <p14:creationId xmlns:p14="http://schemas.microsoft.com/office/powerpoint/2010/main" val="2888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2" grpId="0" animBg="1" autoUpdateAnimBg="0"/>
      <p:bldP spid="570373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5" name="Picture 3" descr="Castille-Chevron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066800"/>
            <a:ext cx="7905750" cy="52889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8436" name="AutoShape 4"/>
          <p:cNvSpPr>
            <a:spLocks noChangeArrowheads="1"/>
          </p:cNvSpPr>
          <p:nvPr/>
        </p:nvSpPr>
        <p:spPr bwMode="auto">
          <a:xfrm flipH="1">
            <a:off x="4343400" y="4953000"/>
            <a:ext cx="3302000" cy="1358900"/>
          </a:xfrm>
          <a:prstGeom prst="leftArrowCallout">
            <a:avLst>
              <a:gd name="adj1" fmla="val 25000"/>
              <a:gd name="adj2" fmla="val 25000"/>
              <a:gd name="adj3" fmla="val 40498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+mn-lt"/>
              </a:rPr>
              <a:t>Dark layers </a:t>
            </a:r>
          </a:p>
          <a:p>
            <a:pPr algn="ctr"/>
            <a:r>
              <a:rPr lang="en-US" altLang="en-US" sz="2400" b="0">
                <a:latin typeface="+mn-lt"/>
              </a:rPr>
              <a:t>are </a:t>
            </a:r>
          </a:p>
          <a:p>
            <a:pPr algn="ctr"/>
            <a:r>
              <a:rPr lang="en-US" altLang="en-US" sz="2400" b="0">
                <a:latin typeface="+mn-lt"/>
              </a:rPr>
              <a:t>Dolomite</a:t>
            </a:r>
          </a:p>
        </p:txBody>
      </p:sp>
      <p:sp>
        <p:nvSpPr>
          <p:cNvPr id="658437" name="AutoShape 5"/>
          <p:cNvSpPr>
            <a:spLocks noChangeArrowheads="1"/>
          </p:cNvSpPr>
          <p:nvPr/>
        </p:nvSpPr>
        <p:spPr bwMode="auto">
          <a:xfrm flipH="1">
            <a:off x="381000" y="3200400"/>
            <a:ext cx="4102100" cy="1905000"/>
          </a:xfrm>
          <a:prstGeom prst="leftArrowCallout">
            <a:avLst>
              <a:gd name="adj1" fmla="val 25000"/>
              <a:gd name="adj2" fmla="val 25000"/>
              <a:gd name="adj3" fmla="val 35889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+mn-lt"/>
              </a:rPr>
              <a:t>Crenulated </a:t>
            </a:r>
          </a:p>
          <a:p>
            <a:pPr algn="ctr"/>
            <a:r>
              <a:rPr lang="en-US" altLang="en-US" sz="2400" b="0">
                <a:latin typeface="+mn-lt"/>
              </a:rPr>
              <a:t>Light Layers</a:t>
            </a:r>
          </a:p>
          <a:p>
            <a:pPr algn="ctr"/>
            <a:r>
              <a:rPr lang="en-US" altLang="en-US" sz="2400" b="0">
                <a:latin typeface="+mn-lt"/>
              </a:rPr>
              <a:t>are Gypsum </a:t>
            </a:r>
          </a:p>
          <a:p>
            <a:pPr algn="ctr"/>
            <a:r>
              <a:rPr lang="en-US" altLang="en-US" sz="2400" b="0">
                <a:latin typeface="+mn-lt"/>
              </a:rPr>
              <a:t>after Anhydrite </a:t>
            </a:r>
          </a:p>
        </p:txBody>
      </p:sp>
      <p:sp>
        <p:nvSpPr>
          <p:cNvPr id="658439" name="Text Box 7"/>
          <p:cNvSpPr txBox="1">
            <a:spLocks noChangeArrowheads="1"/>
          </p:cNvSpPr>
          <p:nvPr/>
        </p:nvSpPr>
        <p:spPr bwMode="auto">
          <a:xfrm>
            <a:off x="7407275" y="60071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6904" y="103909"/>
            <a:ext cx="1060886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- </a:t>
            </a:r>
            <a:r>
              <a:rPr lang="en-US" sz="3600" b="0" dirty="0" err="1" smtClean="0">
                <a:latin typeface="+mj-lt"/>
              </a:rPr>
              <a:t>Castille</a:t>
            </a:r>
            <a:r>
              <a:rPr lang="en-US" sz="3600" b="0" dirty="0" smtClean="0">
                <a:latin typeface="+mj-lt"/>
              </a:rPr>
              <a:t> Fm. </a:t>
            </a:r>
            <a:r>
              <a:rPr lang="en-US" sz="3600" b="0" dirty="0">
                <a:latin typeface="+mj-lt"/>
              </a:rPr>
              <a:t>– New Mexico</a:t>
            </a:r>
          </a:p>
        </p:txBody>
      </p:sp>
    </p:spTree>
    <p:extLst>
      <p:ext uri="{BB962C8B-B14F-4D97-AF65-F5344CB8AC3E}">
        <p14:creationId xmlns:p14="http://schemas.microsoft.com/office/powerpoint/2010/main" val="18834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36" grpId="0" animBg="1" autoUpdateAnimBg="0"/>
      <p:bldP spid="658437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auto">
          <a:xfrm>
            <a:off x="914400" y="2590800"/>
            <a:ext cx="373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en-US" altLang="en-US" sz="2400" b="0" dirty="0">
                <a:latin typeface="+mn-lt"/>
              </a:rPr>
              <a:t>Permian </a:t>
            </a:r>
            <a:r>
              <a:rPr lang="en-US" altLang="en-US" sz="2400" b="0" dirty="0" smtClean="0">
                <a:latin typeface="+mn-lt"/>
              </a:rPr>
              <a:t>Basin Fill</a:t>
            </a:r>
            <a:endParaRPr lang="en-US" altLang="en-US" sz="2400" b="0" dirty="0">
              <a:latin typeface="+mn-lt"/>
            </a:endParaRPr>
          </a:p>
        </p:txBody>
      </p:sp>
      <p:pic>
        <p:nvPicPr>
          <p:cNvPr id="697348" name="Picture 4" descr="p11s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4267200" y="1041410"/>
            <a:ext cx="4876800" cy="523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904" y="103909"/>
            <a:ext cx="1011009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600" b="0" dirty="0" smtClean="0">
                <a:latin typeface="+mj-lt"/>
              </a:rPr>
              <a:t>Permian Basin – </a:t>
            </a:r>
            <a:r>
              <a:rPr lang="en-US" sz="3600" b="0" dirty="0" err="1" smtClean="0">
                <a:latin typeface="+mj-lt"/>
              </a:rPr>
              <a:t>Genealized</a:t>
            </a:r>
            <a:r>
              <a:rPr lang="en-US" sz="3600" b="0" dirty="0" smtClean="0">
                <a:latin typeface="+mj-lt"/>
              </a:rPr>
              <a:t> Section – </a:t>
            </a:r>
            <a:r>
              <a:rPr lang="en-US" sz="3600" b="0" dirty="0">
                <a:latin typeface="+mj-lt"/>
              </a:rPr>
              <a:t>New </a:t>
            </a:r>
            <a:r>
              <a:rPr lang="en-US" sz="3600" b="0" dirty="0" err="1" smtClean="0">
                <a:latin typeface="+mj-lt"/>
              </a:rPr>
              <a:t>Mx</a:t>
            </a:r>
            <a:endParaRPr 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1416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98" name="Picture 2" descr="XSectionGuadPho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4" y="1066800"/>
            <a:ext cx="757923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899" name="AutoShape 3"/>
          <p:cNvSpPr>
            <a:spLocks noChangeArrowheads="1"/>
          </p:cNvSpPr>
          <p:nvPr/>
        </p:nvSpPr>
        <p:spPr bwMode="auto">
          <a:xfrm rot="1794135">
            <a:off x="2715291" y="2055172"/>
            <a:ext cx="2698750" cy="914400"/>
          </a:xfrm>
          <a:prstGeom prst="rightArrowCallout">
            <a:avLst>
              <a:gd name="adj1" fmla="val 25000"/>
              <a:gd name="adj2" fmla="val 25000"/>
              <a:gd name="adj3" fmla="val 49190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Reef &amp;</a:t>
            </a:r>
          </a:p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Fore Reef</a:t>
            </a:r>
          </a:p>
        </p:txBody>
      </p:sp>
      <p:sp>
        <p:nvSpPr>
          <p:cNvPr id="720900" name="AutoShape 4"/>
          <p:cNvSpPr>
            <a:spLocks noChangeArrowheads="1"/>
          </p:cNvSpPr>
          <p:nvPr/>
        </p:nvSpPr>
        <p:spPr bwMode="auto">
          <a:xfrm>
            <a:off x="5885450" y="2521460"/>
            <a:ext cx="2889250" cy="1420813"/>
          </a:xfrm>
          <a:prstGeom prst="downArrowCallout">
            <a:avLst>
              <a:gd name="adj1" fmla="val 50838"/>
              <a:gd name="adj2" fmla="val 50838"/>
              <a:gd name="adj3" fmla="val 1666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Basinal Clastic</a:t>
            </a:r>
          </a:p>
          <a:p>
            <a:pPr algn="ctr"/>
            <a:r>
              <a:rPr lang="en-US" altLang="en-US" sz="2800" b="0">
                <a:solidFill>
                  <a:schemeClr val="tx2"/>
                </a:solidFill>
                <a:latin typeface="+mn-lt"/>
              </a:rPr>
              <a:t>Turbidites </a:t>
            </a:r>
          </a:p>
        </p:txBody>
      </p:sp>
      <p:sp>
        <p:nvSpPr>
          <p:cNvPr id="720901" name="Rectangle 5"/>
          <p:cNvSpPr>
            <a:spLocks noChangeArrowheads="1"/>
          </p:cNvSpPr>
          <p:nvPr/>
        </p:nvSpPr>
        <p:spPr bwMode="auto">
          <a:xfrm>
            <a:off x="228600" y="76199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</a:t>
            </a:r>
            <a:r>
              <a:rPr lang="en-US" altLang="en-US" sz="3600" b="0" dirty="0" err="1">
                <a:latin typeface="+mj-lt"/>
              </a:rPr>
              <a:t>Mtns</a:t>
            </a:r>
            <a:r>
              <a:rPr lang="en-US" altLang="en-US" sz="3600" b="0" dirty="0">
                <a:latin typeface="+mj-lt"/>
              </a:rPr>
              <a:t> - West Face</a:t>
            </a:r>
          </a:p>
        </p:txBody>
      </p:sp>
      <p:sp>
        <p:nvSpPr>
          <p:cNvPr id="720902" name="Text Box 6"/>
          <p:cNvSpPr txBox="1">
            <a:spLocks noChangeArrowheads="1"/>
          </p:cNvSpPr>
          <p:nvPr/>
        </p:nvSpPr>
        <p:spPr bwMode="auto">
          <a:xfrm>
            <a:off x="7549483" y="5549334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1959768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animBg="1" autoUpdateAnimBg="0"/>
      <p:bldP spid="720900" grpId="0" animBg="1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 descr="p7s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14444"/>
          <a:stretch/>
        </p:blipFill>
        <p:spPr bwMode="auto">
          <a:xfrm>
            <a:off x="381000" y="1905000"/>
            <a:ext cx="9144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699" name="Rectangle 3"/>
          <p:cNvSpPr>
            <a:spLocks noChangeArrowheads="1"/>
          </p:cNvSpPr>
          <p:nvPr/>
        </p:nvSpPr>
        <p:spPr bwMode="auto">
          <a:xfrm>
            <a:off x="221673" y="76200"/>
            <a:ext cx="10439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 algn="ctr"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pPr algn="l"/>
            <a:r>
              <a:rPr lang="en-US" altLang="en-US" sz="3600" b="0" dirty="0">
                <a:solidFill>
                  <a:schemeClr val="tx1"/>
                </a:solidFill>
                <a:latin typeface="+mj-lt"/>
              </a:rPr>
              <a:t>West Face – Margin of Permian Basin</a:t>
            </a:r>
          </a:p>
        </p:txBody>
      </p:sp>
      <p:sp>
        <p:nvSpPr>
          <p:cNvPr id="541700" name="Text Box 4"/>
          <p:cNvSpPr txBox="1">
            <a:spLocks noChangeArrowheads="1"/>
          </p:cNvSpPr>
          <p:nvPr/>
        </p:nvSpPr>
        <p:spPr bwMode="auto">
          <a:xfrm>
            <a:off x="7810500" y="55626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1784856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70" name="Picture 2" descr="p8s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b="16667"/>
          <a:stretch/>
        </p:blipFill>
        <p:spPr bwMode="auto">
          <a:xfrm>
            <a:off x="381000" y="167640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4771" name="Rectangle 3"/>
          <p:cNvSpPr>
            <a:spLocks noChangeArrowheads="1"/>
          </p:cNvSpPr>
          <p:nvPr/>
        </p:nvSpPr>
        <p:spPr bwMode="auto">
          <a:xfrm>
            <a:off x="193964" y="143157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Margin – </a:t>
            </a:r>
            <a:r>
              <a:rPr lang="en-US" altLang="en-US" sz="3600" b="0" dirty="0" smtClean="0">
                <a:latin typeface="+mj-lt"/>
              </a:rPr>
              <a:t>South </a:t>
            </a:r>
            <a:r>
              <a:rPr lang="en-US" altLang="en-US" sz="3600" b="0" dirty="0">
                <a:latin typeface="+mj-lt"/>
              </a:rPr>
              <a:t>of Pine Spring</a:t>
            </a:r>
          </a:p>
        </p:txBody>
      </p:sp>
      <p:sp>
        <p:nvSpPr>
          <p:cNvPr id="544772" name="AutoShape 4"/>
          <p:cNvSpPr>
            <a:spLocks noChangeArrowheads="1"/>
          </p:cNvSpPr>
          <p:nvPr/>
        </p:nvSpPr>
        <p:spPr bwMode="auto">
          <a:xfrm rot="20635410" flipH="1">
            <a:off x="5586563" y="2971800"/>
            <a:ext cx="4247535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Delaware Mt Group Slope</a:t>
            </a:r>
            <a:endParaRPr lang="en-US" altLang="en-US" sz="2400" dirty="0">
              <a:latin typeface="+mn-lt"/>
            </a:endParaRPr>
          </a:p>
        </p:txBody>
      </p:sp>
      <p:sp>
        <p:nvSpPr>
          <p:cNvPr id="544773" name="AutoShape 5"/>
          <p:cNvSpPr>
            <a:spLocks noChangeArrowheads="1"/>
          </p:cNvSpPr>
          <p:nvPr/>
        </p:nvSpPr>
        <p:spPr bwMode="auto">
          <a:xfrm>
            <a:off x="990600" y="1752600"/>
            <a:ext cx="27432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</a:t>
            </a:r>
          </a:p>
        </p:txBody>
      </p:sp>
      <p:sp>
        <p:nvSpPr>
          <p:cNvPr id="544774" name="Text Box 6"/>
          <p:cNvSpPr txBox="1">
            <a:spLocks noChangeArrowheads="1"/>
          </p:cNvSpPr>
          <p:nvPr/>
        </p:nvSpPr>
        <p:spPr bwMode="auto">
          <a:xfrm>
            <a:off x="381000" y="5334001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</p:spTree>
    <p:extLst>
      <p:ext uri="{BB962C8B-B14F-4D97-AF65-F5344CB8AC3E}">
        <p14:creationId xmlns:p14="http://schemas.microsoft.com/office/powerpoint/2010/main" val="1175049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43" name="Picture 7" descr="CapitanTre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 bwMode="auto">
          <a:xfrm>
            <a:off x="457200" y="12192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39" name="Rectangle 3"/>
          <p:cNvSpPr>
            <a:spLocks noChangeArrowheads="1"/>
          </p:cNvSpPr>
          <p:nvPr/>
        </p:nvSpPr>
        <p:spPr bwMode="auto">
          <a:xfrm>
            <a:off x="228600" y="180111"/>
            <a:ext cx="9144000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Shelf – Big Canyon</a:t>
            </a:r>
          </a:p>
        </p:txBody>
      </p:sp>
      <p:sp>
        <p:nvSpPr>
          <p:cNvPr id="398341" name="AutoShape 5"/>
          <p:cNvSpPr>
            <a:spLocks noChangeArrowheads="1"/>
          </p:cNvSpPr>
          <p:nvPr/>
        </p:nvSpPr>
        <p:spPr bwMode="auto">
          <a:xfrm rot="964590">
            <a:off x="3908424" y="3251208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 Slope</a:t>
            </a:r>
            <a:endParaRPr lang="en-US" altLang="en-US" sz="2400">
              <a:latin typeface="+mn-lt"/>
            </a:endParaRPr>
          </a:p>
        </p:txBody>
      </p:sp>
      <p:sp>
        <p:nvSpPr>
          <p:cNvPr id="398344" name="AutoShape 8"/>
          <p:cNvSpPr>
            <a:spLocks noChangeArrowheads="1"/>
          </p:cNvSpPr>
          <p:nvPr/>
        </p:nvSpPr>
        <p:spPr bwMode="auto">
          <a:xfrm>
            <a:off x="4556125" y="1425721"/>
            <a:ext cx="2362200" cy="914400"/>
          </a:xfrm>
          <a:prstGeom prst="leftArrow">
            <a:avLst>
              <a:gd name="adj1" fmla="val 50000"/>
              <a:gd name="adj2" fmla="val 645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Capitan Reef</a:t>
            </a:r>
          </a:p>
        </p:txBody>
      </p:sp>
      <p:sp>
        <p:nvSpPr>
          <p:cNvPr id="398346" name="Text Box 10"/>
          <p:cNvSpPr txBox="1">
            <a:spLocks noChangeArrowheads="1"/>
          </p:cNvSpPr>
          <p:nvPr/>
        </p:nvSpPr>
        <p:spPr bwMode="auto">
          <a:xfrm>
            <a:off x="8058593" y="5562600"/>
            <a:ext cx="152875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i="1" dirty="0">
                <a:solidFill>
                  <a:schemeClr val="bg1"/>
                </a:solidFill>
              </a:rPr>
              <a:t>Photo </a:t>
            </a:r>
            <a:r>
              <a:rPr lang="en-US" altLang="en-US" b="0" i="1" dirty="0" err="1">
                <a:solidFill>
                  <a:schemeClr val="bg1"/>
                </a:solidFill>
              </a:rPr>
              <a:t>Scholle</a:t>
            </a:r>
            <a:r>
              <a:rPr lang="en-US" altLang="en-US" b="0" i="1" dirty="0">
                <a:solidFill>
                  <a:schemeClr val="bg1"/>
                </a:solidFill>
              </a:rPr>
              <a:t>, 1999</a:t>
            </a:r>
          </a:p>
        </p:txBody>
      </p:sp>
    </p:spTree>
    <p:extLst>
      <p:ext uri="{BB962C8B-B14F-4D97-AF65-F5344CB8AC3E}">
        <p14:creationId xmlns:p14="http://schemas.microsoft.com/office/powerpoint/2010/main" val="387977268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p4s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 bwMode="auto">
          <a:xfrm>
            <a:off x="495300" y="1328927"/>
            <a:ext cx="9067800" cy="45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9348" name="AutoShape 4"/>
          <p:cNvSpPr>
            <a:spLocks noChangeArrowheads="1"/>
          </p:cNvSpPr>
          <p:nvPr/>
        </p:nvSpPr>
        <p:spPr bwMode="auto">
          <a:xfrm rot="964590">
            <a:off x="2057710" y="3443179"/>
            <a:ext cx="3657600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Massive Capitan Reef</a:t>
            </a:r>
            <a:endParaRPr lang="en-US" altLang="en-US" sz="2400">
              <a:latin typeface="+mn-lt"/>
            </a:endParaRPr>
          </a:p>
        </p:txBody>
      </p:sp>
      <p:sp>
        <p:nvSpPr>
          <p:cNvPr id="569349" name="AutoShape 5"/>
          <p:cNvSpPr>
            <a:spLocks noChangeArrowheads="1"/>
          </p:cNvSpPr>
          <p:nvPr/>
        </p:nvSpPr>
        <p:spPr bwMode="auto">
          <a:xfrm rot="389736">
            <a:off x="175347" y="1122707"/>
            <a:ext cx="4609185" cy="12192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Back Reef </a:t>
            </a:r>
            <a:r>
              <a:rPr lang="en-US" alt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Tansill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Cycles</a:t>
            </a:r>
            <a:endParaRPr lang="en-US" altLang="en-US" sz="2400" dirty="0">
              <a:latin typeface="+mn-lt"/>
            </a:endParaRPr>
          </a:p>
        </p:txBody>
      </p:sp>
      <p:sp>
        <p:nvSpPr>
          <p:cNvPr id="569350" name="Text Box 6"/>
          <p:cNvSpPr txBox="1">
            <a:spLocks noChangeArrowheads="1"/>
          </p:cNvSpPr>
          <p:nvPr/>
        </p:nvSpPr>
        <p:spPr bwMode="auto">
          <a:xfrm>
            <a:off x="7810500" y="5345723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Kendall Photo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8600" y="180111"/>
            <a:ext cx="9144000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0" dirty="0">
                <a:latin typeface="+mj-lt"/>
              </a:rPr>
              <a:t>Guadalupe Shelf – Big Canyon</a:t>
            </a:r>
          </a:p>
        </p:txBody>
      </p:sp>
    </p:spTree>
    <p:extLst>
      <p:ext uri="{BB962C8B-B14F-4D97-AF65-F5344CB8AC3E}">
        <p14:creationId xmlns:p14="http://schemas.microsoft.com/office/powerpoint/2010/main" val="251215719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xT 2012 Template">
  <a:themeElements>
    <a:clrScheme name="NExT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A5A5A5"/>
      </a:accent1>
      <a:accent2>
        <a:srgbClr val="336635"/>
      </a:accent2>
      <a:accent3>
        <a:srgbClr val="FFC000"/>
      </a:accent3>
      <a:accent4>
        <a:srgbClr val="FF0000"/>
      </a:accent4>
      <a:accent5>
        <a:srgbClr val="00AF00"/>
      </a:accent5>
      <a:accent6>
        <a:srgbClr val="9966FF"/>
      </a:accent6>
      <a:hlink>
        <a:srgbClr val="336699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C8C8"/>
        </a:solidFill>
        <a:ln>
          <a:noFill/>
        </a:ln>
        <a:effectLst>
          <a:outerShdw blurRad="63500" dist="508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matte"/>
      </a:spPr>
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 algn="ctr">
          <a:noFill/>
          <a:miter lim="800000"/>
          <a:headEnd/>
          <a:tailEnd/>
        </a:ln>
      </a:spPr>
      <a:bodyPr vert="horz" wrap="square" lIns="0" tIns="0" rIns="0" bIns="0" numCol="1" rtlCol="0" anchor="ctr" anchorCtr="0" compatLnSpc="1">
        <a:prstTxWarp prst="textNoShape">
          <a:avLst/>
        </a:prstTxWarp>
        <a:spAutoFit/>
      </a:bodyPr>
      <a:lstStyle>
        <a:defPPr>
          <a:defRPr b="0" dirty="0">
            <a:solidFill>
              <a:srgbClr val="06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NExT 2012 Template</Template>
  <TotalTime>6691</TotalTime>
  <Words>4153</Words>
  <Application>Microsoft Office PowerPoint</Application>
  <PresentationFormat>A4 Paper (210x297 mm)</PresentationFormat>
  <Paragraphs>1005</Paragraphs>
  <Slides>200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200</vt:i4>
      </vt:variant>
    </vt:vector>
  </HeadingPairs>
  <TitlesOfParts>
    <vt:vector size="207" baseType="lpstr">
      <vt:lpstr>Arial</vt:lpstr>
      <vt:lpstr>Arial Narrow</vt:lpstr>
      <vt:lpstr>Calibri</vt:lpstr>
      <vt:lpstr>Tahoma</vt:lpstr>
      <vt:lpstr>Times New Roman</vt:lpstr>
      <vt:lpstr>Wingdings</vt:lpstr>
      <vt:lpstr>NExT 2012 Template</vt:lpstr>
      <vt:lpstr>Permian Basin West Texas &amp; New Mexico Depositional Settings &amp; Facies Hierarchies</vt:lpstr>
      <vt:lpstr>PowerPoint Presentation</vt:lpstr>
      <vt:lpstr>Carbonate Platform Architectural Elements</vt:lpstr>
      <vt:lpstr>Permian Basin Carbonate Hierarchy - Units</vt:lpstr>
      <vt:lpstr>Lecture Conclusions</vt:lpstr>
      <vt:lpstr>Carbonate Setting &amp; Facies Hierarchies</vt:lpstr>
      <vt:lpstr>Critical Criteria</vt:lpstr>
      <vt:lpstr>Sequence Stratigraphic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Carbonate Depositional Setting Physiography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Slope Facies and Geometries</vt:lpstr>
      <vt:lpstr>PowerPoint Presentation</vt:lpstr>
      <vt:lpstr>PowerPoint Presentation</vt:lpstr>
      <vt:lpstr>PowerPoint Presentation</vt:lpstr>
      <vt:lpstr>Carbonate Margin and Slope Facies</vt:lpstr>
      <vt:lpstr>PowerPoint Presentation</vt:lpstr>
      <vt:lpstr>Rader Conglomerate – Bell Canyon</vt:lpstr>
      <vt:lpstr>PowerPoint Presentation</vt:lpstr>
      <vt:lpstr>PowerPoint Presentation</vt:lpstr>
      <vt:lpstr>Carbonate Margin and Slope Facies</vt:lpstr>
      <vt:lpstr>Carbonate Margin and Slope Facies</vt:lpstr>
      <vt:lpstr>Basin Facies &amp; Geometries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Carbonate Margin and Slope Facies</vt:lpstr>
      <vt:lpstr>Carbonate Depositional Settings </vt:lpstr>
      <vt:lpstr>Basin and Lower Slope Facies</vt:lpstr>
      <vt:lpstr>PowerPoint Presentation</vt:lpstr>
      <vt:lpstr>Margin Crest Facies &amp; Geometries</vt:lpstr>
      <vt:lpstr>PowerPoint Presentation</vt:lpstr>
      <vt:lpstr>PowerPoint Presentation</vt:lpstr>
      <vt:lpstr>PowerPoint Presentation</vt:lpstr>
      <vt:lpstr>PowerPoint Presentation</vt:lpstr>
      <vt:lpstr>Guadalupe Shelf – Slaughter Canyon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Guadalupe Shelf – Slaughter Canyon</vt:lpstr>
      <vt:lpstr>PowerPoint Presentation</vt:lpstr>
      <vt:lpstr>Tansill Fm – Walnut Canyon – N.Mx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Tansill Fm – Walnut Canyon – N.Mx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Tidal Flat Mud Flakes</vt:lpstr>
      <vt:lpstr>PowerPoint Presentation</vt:lpstr>
      <vt:lpstr>PowerPoint Presentation</vt:lpstr>
      <vt:lpstr>Carbonate Shelf  - Gas Escape - Seven Rivers Fm - New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Restricted Playas &amp;  Basin Evaporites </vt:lpstr>
      <vt:lpstr>Lecture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Lecture Conclusions</vt:lpstr>
      <vt:lpstr>PowerPoint Presentation</vt:lpstr>
      <vt:lpstr>Lecture Ends!!</vt:lpstr>
    </vt:vector>
  </TitlesOfParts>
  <Company>Schlumberger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40pt Arial Narrow bold Master Layout title slide</dc:title>
  <dc:creator>ABarber</dc:creator>
  <cp:lastModifiedBy>kendall</cp:lastModifiedBy>
  <cp:revision>433</cp:revision>
  <dcterms:created xsi:type="dcterms:W3CDTF">2012-05-08T20:25:58Z</dcterms:created>
  <dcterms:modified xsi:type="dcterms:W3CDTF">2016-03-09T15:56:16Z</dcterms:modified>
</cp:coreProperties>
</file>